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3" r:id="rId8"/>
    <p:sldId id="264" r:id="rId9"/>
    <p:sldId id="265" r:id="rId10"/>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8605EA-CF3C-410F-8209-D0D605F86B91}" v="1" dt="2026-09-06T18:47:19.5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47" d="100"/>
          <a:sy n="47" d="100"/>
        </p:scale>
        <p:origin x="69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Bull-Domican" userId="bc82a950-6579-41c1-8b20-12ca5660359f" providerId="ADAL" clId="{4197499F-4DB5-4CC9-9395-B49972CFF32A}"/>
    <pc:docChg chg="modSld">
      <pc:chgData name="Richard Bull-Domican" userId="bc82a950-6579-41c1-8b20-12ca5660359f" providerId="ADAL" clId="{4197499F-4DB5-4CC9-9395-B49972CFF32A}" dt="2026-09-06T18:47:19.541" v="0"/>
      <pc:docMkLst>
        <pc:docMk/>
      </pc:docMkLst>
      <pc:sldChg chg="modSp">
        <pc:chgData name="Richard Bull-Domican" userId="bc82a950-6579-41c1-8b20-12ca5660359f" providerId="ADAL" clId="{4197499F-4DB5-4CC9-9395-B49972CFF32A}" dt="2026-09-06T18:47:19.541" v="0"/>
        <pc:sldMkLst>
          <pc:docMk/>
          <pc:sldMk cId="0" sldId="258"/>
        </pc:sldMkLst>
        <pc:spChg chg="mod">
          <ac:chgData name="Richard Bull-Domican" userId="bc82a950-6579-41c1-8b20-12ca5660359f" providerId="ADAL" clId="{4197499F-4DB5-4CC9-9395-B49972CFF32A}" dt="2026-09-06T18:47:19.541" v="0"/>
          <ac:spMkLst>
            <pc:docMk/>
            <pc:sldMk cId="0" sldId="258"/>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0757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meeting. New Era's Freshen Up Services — reconnecting lapsed customers and reviving open quotes.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Curiosity is the starting point — an eagerness to know or learn something.</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New Era mindset: we chase down the answers on open quotes and lapsed clients.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both questions directly and let the client answer. This is the hook.</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evidence: companies switch providers roughly every five years, so lapsed clients from two or three years ago are approaching the right window.</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workstreams: re-engaging lapsed customers, and following up old quotes. Walk through each bullet.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Breadth of sectors over the past five years. Land on the closing question.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client read these. Pick out the CPD introductions quote and the bulldog line.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contact details and agree the next step.</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0241161" cy="10287000"/>
          </a:xfrm>
          <a:prstGeom prst="rect">
            <a:avLst/>
          </a:prstGeom>
          <a:solidFill>
            <a:srgbClr val="11479E"/>
          </a:solidFill>
          <a:ln/>
        </p:spPr>
        <p:txBody>
          <a:bodyPr/>
          <a:lstStyle/>
          <a:p>
            <a:endParaRPr lang="en-GB"/>
          </a:p>
        </p:txBody>
      </p:sp>
      <p:sp>
        <p:nvSpPr>
          <p:cNvPr id="3" name="Shape 1"/>
          <p:cNvSpPr/>
          <p:nvPr/>
        </p:nvSpPr>
        <p:spPr>
          <a:xfrm>
            <a:off x="914400" y="838200"/>
            <a:ext cx="4343400" cy="1304925"/>
          </a:xfrm>
          <a:prstGeom prst="roundRect">
            <a:avLst>
              <a:gd name="adj" fmla="val 5839"/>
            </a:avLst>
          </a:prstGeom>
          <a:solidFill>
            <a:srgbClr val="FFFFFF"/>
          </a:solidFill>
          <a:ln/>
        </p:spPr>
        <p:txBody>
          <a:bodyPr/>
          <a:lstStyle/>
          <a:p>
            <a:endParaRPr lang="en-GB"/>
          </a:p>
        </p:txBody>
      </p:sp>
      <p:pic>
        <p:nvPicPr>
          <p:cNvPr id="4" name="Image 0" descr="preencoded.png"/>
          <p:cNvPicPr>
            <a:picLocks noChangeAspect="1"/>
          </p:cNvPicPr>
          <p:nvPr/>
        </p:nvPicPr>
        <p:blipFill>
          <a:blip r:embed="rId3"/>
          <a:stretch>
            <a:fillRect/>
          </a:stretch>
        </p:blipFill>
        <p:spPr>
          <a:xfrm>
            <a:off x="447675" y="190500"/>
            <a:ext cx="5219700" cy="3257550"/>
          </a:xfrm>
          <a:prstGeom prst="rect">
            <a:avLst/>
          </a:prstGeom>
        </p:spPr>
      </p:pic>
      <p:sp>
        <p:nvSpPr>
          <p:cNvPr id="5" name="Shape 2"/>
          <p:cNvSpPr/>
          <p:nvPr/>
        </p:nvSpPr>
        <p:spPr>
          <a:xfrm>
            <a:off x="914400" y="4118074"/>
            <a:ext cx="1143000" cy="95250"/>
          </a:xfrm>
          <a:prstGeom prst="rect">
            <a:avLst/>
          </a:prstGeom>
          <a:solidFill>
            <a:srgbClr val="EF5B2A"/>
          </a:solidFill>
          <a:ln/>
        </p:spPr>
        <p:txBody>
          <a:bodyPr/>
          <a:lstStyle/>
          <a:p>
            <a:endParaRPr lang="en-GB"/>
          </a:p>
        </p:txBody>
      </p:sp>
      <p:sp>
        <p:nvSpPr>
          <p:cNvPr id="6" name="Text 3"/>
          <p:cNvSpPr/>
          <p:nvPr/>
        </p:nvSpPr>
        <p:spPr>
          <a:xfrm>
            <a:off x="914400" y="4632424"/>
            <a:ext cx="8664732" cy="2136577"/>
          </a:xfrm>
          <a:prstGeom prst="rect">
            <a:avLst/>
          </a:prstGeom>
          <a:noFill/>
          <a:ln/>
        </p:spPr>
        <p:txBody>
          <a:bodyPr wrap="square" lIns="25400" tIns="25400" rIns="25400" bIns="25400" rtlCol="0" anchor="t">
            <a:normAutofit fontScale="92500"/>
          </a:bodyPr>
          <a:lstStyle/>
          <a:p>
            <a:pPr marL="0" indent="0" algn="l">
              <a:lnSpc>
                <a:spcPct val="88128"/>
              </a:lnSpc>
              <a:buNone/>
            </a:pPr>
            <a:r>
              <a:rPr lang="en-US" sz="8100" b="1" kern="0" spc="-162" dirty="0">
                <a:solidFill>
                  <a:srgbClr val="FFFFFF"/>
                </a:solidFill>
                <a:latin typeface="Arial" pitchFamily="34" charset="0"/>
                <a:ea typeface="Arial" pitchFamily="34" charset="-122"/>
                <a:cs typeface="Arial" pitchFamily="34" charset="-120"/>
              </a:rPr>
              <a:t>New Era’s Freshen Up Services</a:t>
            </a:r>
            <a:endParaRPr lang="en-US" sz="8100" dirty="0"/>
          </a:p>
        </p:txBody>
      </p:sp>
      <p:sp>
        <p:nvSpPr>
          <p:cNvPr id="7" name="Text 4"/>
          <p:cNvSpPr/>
          <p:nvPr/>
        </p:nvSpPr>
        <p:spPr>
          <a:xfrm>
            <a:off x="914400" y="8080474"/>
            <a:ext cx="6278880" cy="1406426"/>
          </a:xfrm>
          <a:prstGeom prst="rect">
            <a:avLst/>
          </a:prstGeom>
          <a:noFill/>
          <a:ln/>
        </p:spPr>
        <p:txBody>
          <a:bodyPr wrap="square" lIns="25400" tIns="25400" rIns="25400" bIns="25400" rtlCol="0" anchor="t">
            <a:noAutofit/>
          </a:bodyPr>
          <a:lstStyle/>
          <a:p>
            <a:pPr marL="0" indent="0" algn="l">
              <a:lnSpc>
                <a:spcPct val="125806"/>
              </a:lnSpc>
              <a:buNone/>
            </a:pPr>
            <a:r>
              <a:rPr lang="en-US" sz="2400" b="1" dirty="0">
                <a:solidFill>
                  <a:srgbClr val="BCD0F2"/>
                </a:solidFill>
                <a:latin typeface="Arial" pitchFamily="34" charset="0"/>
                <a:ea typeface="Arial" pitchFamily="34" charset="-122"/>
                <a:cs typeface="Arial" pitchFamily="34" charset="-120"/>
              </a:rPr>
              <a:t>Hands on, professional lead generation, sales and marketing support for business owners.</a:t>
            </a:r>
            <a:endParaRPr lang="en-US" sz="2400" b="1" dirty="0"/>
          </a:p>
        </p:txBody>
      </p:sp>
      <p:pic>
        <p:nvPicPr>
          <p:cNvPr id="8" name="Image 1" descr="preencoded.png"/>
          <p:cNvPicPr>
            <a:picLocks noChangeAspect="1"/>
          </p:cNvPicPr>
          <p:nvPr/>
        </p:nvPicPr>
        <p:blipFill>
          <a:blip r:embed="rId4"/>
          <a:srcRect l="23926" r="23926"/>
          <a:stretch/>
        </p:blipFill>
        <p:spPr>
          <a:xfrm>
            <a:off x="10241161" y="0"/>
            <a:ext cx="8046690" cy="10287000"/>
          </a:xfrm>
          <a:prstGeom prst="rect">
            <a:avLst/>
          </a:prstGeom>
        </p:spPr>
      </p:pic>
      <p:sp>
        <p:nvSpPr>
          <p:cNvPr id="9" name="Shape 5"/>
          <p:cNvSpPr/>
          <p:nvPr/>
        </p:nvSpPr>
        <p:spPr>
          <a:xfrm>
            <a:off x="10241161" y="9420225"/>
            <a:ext cx="8046690" cy="866775"/>
          </a:xfrm>
          <a:prstGeom prst="rect">
            <a:avLst/>
          </a:prstGeom>
          <a:gradFill rotWithShape="1">
            <a:gsLst>
              <a:gs pos="0">
                <a:srgbClr val="0B1F3F">
                  <a:alpha val="78000"/>
                </a:srgbClr>
              </a:gs>
              <a:gs pos="100000">
                <a:srgbClr val="0B1F3F">
                  <a:alpha val="0"/>
                </a:srgbClr>
              </a:gs>
            </a:gsLst>
            <a:lin ang="16200000" scaled="0"/>
          </a:gradFill>
          <a:ln/>
        </p:spPr>
        <p:txBody>
          <a:bodyPr/>
          <a:lstStyle/>
          <a:p>
            <a:endParaRPr lang="en-GB"/>
          </a:p>
        </p:txBody>
      </p:sp>
      <p:sp>
        <p:nvSpPr>
          <p:cNvPr id="10" name="Text 6"/>
          <p:cNvSpPr/>
          <p:nvPr/>
        </p:nvSpPr>
        <p:spPr>
          <a:xfrm>
            <a:off x="10622161" y="9686925"/>
            <a:ext cx="7526091" cy="371475"/>
          </a:xfrm>
          <a:prstGeom prst="rect">
            <a:avLst/>
          </a:prstGeom>
          <a:noFill/>
          <a:ln/>
        </p:spPr>
        <p:txBody>
          <a:bodyPr wrap="square" lIns="25400" tIns="25400" rIns="25400" bIns="25400" rtlCol="0" anchor="t">
            <a:normAutofit/>
          </a:bodyPr>
          <a:lstStyle/>
          <a:p>
            <a:pPr marL="0" indent="0" algn="l">
              <a:buNone/>
            </a:pPr>
            <a:r>
              <a:rPr lang="en-US" sz="1800" dirty="0">
                <a:solidFill>
                  <a:srgbClr val="E8EEF9"/>
                </a:solidFill>
                <a:latin typeface="Arial" pitchFamily="34" charset="0"/>
                <a:ea typeface="Arial" pitchFamily="34" charset="-122"/>
                <a:cs typeface="Arial" pitchFamily="34" charset="-120"/>
              </a:rPr>
              <a:t>Photo by Tirza van Dijk on Unsplash</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F3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t="7897" b="7897"/>
          <a:stretch/>
        </p:blipFill>
        <p:spPr>
          <a:xfrm>
            <a:off x="0" y="0"/>
            <a:ext cx="18288000" cy="10287000"/>
          </a:xfrm>
          <a:prstGeom prst="rect">
            <a:avLst/>
          </a:prstGeom>
        </p:spPr>
      </p:pic>
      <p:sp>
        <p:nvSpPr>
          <p:cNvPr id="3" name="Shape 0"/>
          <p:cNvSpPr/>
          <p:nvPr/>
        </p:nvSpPr>
        <p:spPr>
          <a:xfrm>
            <a:off x="0" y="0"/>
            <a:ext cx="18288000" cy="10287000"/>
          </a:xfrm>
          <a:prstGeom prst="rect">
            <a:avLst/>
          </a:prstGeom>
          <a:gradFill rotWithShape="1">
            <a:gsLst>
              <a:gs pos="0">
                <a:srgbClr val="11479E">
                  <a:alpha val="92000"/>
                </a:srgbClr>
              </a:gs>
              <a:gs pos="46000">
                <a:srgbClr val="11479E">
                  <a:alpha val="72000"/>
                </a:srgbClr>
              </a:gs>
              <a:gs pos="100000">
                <a:srgbClr val="0B1F3F">
                  <a:alpha val="35000"/>
                </a:srgbClr>
              </a:gs>
            </a:gsLst>
            <a:lin ang="600000" scaled="0"/>
          </a:gradFill>
          <a:ln/>
        </p:spPr>
        <p:txBody>
          <a:bodyPr/>
          <a:lstStyle/>
          <a:p>
            <a:endParaRPr lang="en-GB"/>
          </a:p>
        </p:txBody>
      </p:sp>
      <p:sp>
        <p:nvSpPr>
          <p:cNvPr id="4" name="Shape 1"/>
          <p:cNvSpPr/>
          <p:nvPr/>
        </p:nvSpPr>
        <p:spPr>
          <a:xfrm>
            <a:off x="1066800" y="3479453"/>
            <a:ext cx="1143000" cy="95250"/>
          </a:xfrm>
          <a:prstGeom prst="rect">
            <a:avLst/>
          </a:prstGeom>
          <a:solidFill>
            <a:srgbClr val="EF5B2A"/>
          </a:solidFill>
          <a:ln/>
        </p:spPr>
        <p:txBody>
          <a:bodyPr/>
          <a:lstStyle/>
          <a:p>
            <a:endParaRPr lang="en-GB"/>
          </a:p>
        </p:txBody>
      </p:sp>
      <p:sp>
        <p:nvSpPr>
          <p:cNvPr id="5" name="Text 2"/>
          <p:cNvSpPr/>
          <p:nvPr/>
        </p:nvSpPr>
        <p:spPr>
          <a:xfrm>
            <a:off x="1066800" y="3955703"/>
            <a:ext cx="8829675" cy="2078534"/>
          </a:xfrm>
          <a:prstGeom prst="rect">
            <a:avLst/>
          </a:prstGeom>
          <a:noFill/>
          <a:ln/>
        </p:spPr>
        <p:txBody>
          <a:bodyPr wrap="square" lIns="25400" tIns="25400" rIns="25400" bIns="25400" rtlCol="0" anchor="t">
            <a:normAutofit/>
          </a:bodyPr>
          <a:lstStyle/>
          <a:p>
            <a:pPr marL="0" indent="0" algn="l">
              <a:lnSpc>
                <a:spcPct val="90017"/>
              </a:lnSpc>
              <a:buNone/>
            </a:pPr>
            <a:r>
              <a:rPr lang="en-US" sz="7800" b="1" kern="0" spc="-156" dirty="0">
                <a:solidFill>
                  <a:srgbClr val="FFFFFF"/>
                </a:solidFill>
                <a:latin typeface="Arial" pitchFamily="34" charset="0"/>
                <a:ea typeface="Arial" pitchFamily="34" charset="-122"/>
                <a:cs typeface="Arial" pitchFamily="34" charset="-120"/>
              </a:rPr>
              <a:t>Be Curious</a:t>
            </a:r>
            <a:endParaRPr lang="en-US" sz="7800" dirty="0"/>
          </a:p>
        </p:txBody>
      </p:sp>
      <p:sp>
        <p:nvSpPr>
          <p:cNvPr id="6" name="Text 3"/>
          <p:cNvSpPr/>
          <p:nvPr/>
        </p:nvSpPr>
        <p:spPr>
          <a:xfrm>
            <a:off x="1066800" y="6300936"/>
            <a:ext cx="9429750" cy="544711"/>
          </a:xfrm>
          <a:prstGeom prst="rect">
            <a:avLst/>
          </a:prstGeom>
          <a:noFill/>
          <a:ln/>
        </p:spPr>
        <p:txBody>
          <a:bodyPr wrap="square" lIns="25400" tIns="25400" rIns="25400" bIns="25400" rtlCol="0" anchor="t">
            <a:normAutofit lnSpcReduction="10000"/>
          </a:bodyPr>
          <a:lstStyle/>
          <a:p>
            <a:pPr marL="0" indent="0" algn="l">
              <a:lnSpc>
                <a:spcPct val="123721"/>
              </a:lnSpc>
              <a:buNone/>
            </a:pPr>
            <a:endParaRPr lang="en-US" sz="28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7315200" cy="10287000"/>
          </a:xfrm>
          <a:prstGeom prst="rect">
            <a:avLst/>
          </a:prstGeom>
          <a:solidFill>
            <a:srgbClr val="0B1F3F"/>
          </a:solidFill>
          <a:ln/>
        </p:spPr>
        <p:txBody>
          <a:bodyPr/>
          <a:lstStyle/>
          <a:p>
            <a:endParaRPr lang="en-GB"/>
          </a:p>
        </p:txBody>
      </p:sp>
      <p:pic>
        <p:nvPicPr>
          <p:cNvPr id="3" name="Image 0" descr="preencoded.png"/>
          <p:cNvPicPr>
            <a:picLocks noChangeAspect="1"/>
          </p:cNvPicPr>
          <p:nvPr/>
        </p:nvPicPr>
        <p:blipFill>
          <a:blip r:embed="rId3"/>
          <a:srcRect t="3250" b="3250"/>
          <a:stretch/>
        </p:blipFill>
        <p:spPr>
          <a:xfrm>
            <a:off x="0" y="0"/>
            <a:ext cx="7315200" cy="10287000"/>
          </a:xfrm>
          <a:prstGeom prst="rect">
            <a:avLst/>
          </a:prstGeom>
        </p:spPr>
      </p:pic>
      <p:sp>
        <p:nvSpPr>
          <p:cNvPr id="4" name="Shape 1"/>
          <p:cNvSpPr/>
          <p:nvPr/>
        </p:nvSpPr>
        <p:spPr>
          <a:xfrm>
            <a:off x="0" y="9458325"/>
            <a:ext cx="7315200" cy="828675"/>
          </a:xfrm>
          <a:prstGeom prst="rect">
            <a:avLst/>
          </a:prstGeom>
          <a:gradFill rotWithShape="1">
            <a:gsLst>
              <a:gs pos="0">
                <a:srgbClr val="0B1F3F">
                  <a:alpha val="80000"/>
                </a:srgbClr>
              </a:gs>
              <a:gs pos="100000">
                <a:srgbClr val="0B1F3F">
                  <a:alpha val="0"/>
                </a:srgbClr>
              </a:gs>
            </a:gsLst>
            <a:lin ang="16200000" scaled="0"/>
          </a:gradFill>
          <a:ln/>
        </p:spPr>
        <p:txBody>
          <a:bodyPr/>
          <a:lstStyle/>
          <a:p>
            <a:endParaRPr lang="en-GB"/>
          </a:p>
        </p:txBody>
      </p:sp>
      <p:sp>
        <p:nvSpPr>
          <p:cNvPr id="5" name="Text 2"/>
          <p:cNvSpPr/>
          <p:nvPr/>
        </p:nvSpPr>
        <p:spPr>
          <a:xfrm>
            <a:off x="342900" y="9705975"/>
            <a:ext cx="6848856" cy="371475"/>
          </a:xfrm>
          <a:prstGeom prst="rect">
            <a:avLst/>
          </a:prstGeom>
          <a:noFill/>
          <a:ln/>
        </p:spPr>
        <p:txBody>
          <a:bodyPr wrap="square" lIns="25400" tIns="25400" rIns="25400" bIns="25400" rtlCol="0" anchor="t">
            <a:normAutofit/>
          </a:bodyPr>
          <a:lstStyle/>
          <a:p>
            <a:pPr marL="0" indent="0" algn="l">
              <a:buNone/>
            </a:pPr>
            <a:r>
              <a:rPr lang="en-US" sz="1800" dirty="0">
                <a:solidFill>
                  <a:srgbClr val="E8EEF9"/>
                </a:solidFill>
                <a:latin typeface="Arial" pitchFamily="34" charset="0"/>
                <a:ea typeface="Arial" pitchFamily="34" charset="-122"/>
                <a:cs typeface="Arial" pitchFamily="34" charset="-120"/>
              </a:rPr>
              <a:t>Photo by Ali Hajian on Unsplash</a:t>
            </a:r>
            <a:endParaRPr lang="en-US" sz="1800" dirty="0"/>
          </a:p>
        </p:txBody>
      </p:sp>
      <p:sp>
        <p:nvSpPr>
          <p:cNvPr id="6" name="Shape 3"/>
          <p:cNvSpPr/>
          <p:nvPr/>
        </p:nvSpPr>
        <p:spPr>
          <a:xfrm>
            <a:off x="8305800" y="2321272"/>
            <a:ext cx="914400" cy="76200"/>
          </a:xfrm>
          <a:prstGeom prst="rect">
            <a:avLst/>
          </a:prstGeom>
          <a:solidFill>
            <a:srgbClr val="EF5B2A"/>
          </a:solidFill>
          <a:ln/>
        </p:spPr>
        <p:txBody>
          <a:bodyPr/>
          <a:lstStyle/>
          <a:p>
            <a:endParaRPr lang="en-GB"/>
          </a:p>
        </p:txBody>
      </p:sp>
      <p:sp>
        <p:nvSpPr>
          <p:cNvPr id="7" name="Text 4"/>
          <p:cNvSpPr/>
          <p:nvPr/>
        </p:nvSpPr>
        <p:spPr>
          <a:xfrm>
            <a:off x="8305800" y="2778472"/>
            <a:ext cx="9261348" cy="1572518"/>
          </a:xfrm>
          <a:prstGeom prst="rect">
            <a:avLst/>
          </a:prstGeom>
          <a:noFill/>
          <a:ln/>
        </p:spPr>
        <p:txBody>
          <a:bodyPr wrap="square" lIns="25400" tIns="25400" rIns="25400" bIns="25400" rtlCol="0" anchor="t">
            <a:normAutofit lnSpcReduction="10000"/>
          </a:bodyPr>
          <a:lstStyle/>
          <a:p>
            <a:pPr marL="0" indent="0" algn="l">
              <a:lnSpc>
                <a:spcPct val="92598"/>
              </a:lnSpc>
              <a:buNone/>
            </a:pPr>
            <a:r>
              <a:rPr lang="en-US" sz="5700" b="1" kern="0" spc="-114" dirty="0">
                <a:solidFill>
                  <a:srgbClr val="11479E"/>
                </a:solidFill>
                <a:latin typeface="Arial" pitchFamily="34" charset="0"/>
                <a:ea typeface="Arial" pitchFamily="34" charset="-122"/>
                <a:cs typeface="Arial" pitchFamily="34" charset="-120"/>
              </a:rPr>
              <a:t>Here at New Era, we are frustrated detectives.</a:t>
            </a:r>
            <a:endParaRPr lang="en-US" sz="5700" dirty="0"/>
          </a:p>
        </p:txBody>
      </p:sp>
      <p:sp>
        <p:nvSpPr>
          <p:cNvPr id="8" name="Text 5"/>
          <p:cNvSpPr/>
          <p:nvPr/>
        </p:nvSpPr>
        <p:spPr>
          <a:xfrm>
            <a:off x="8305800" y="4693890"/>
            <a:ext cx="9261348" cy="977205"/>
          </a:xfrm>
          <a:prstGeom prst="rect">
            <a:avLst/>
          </a:prstGeom>
          <a:noFill/>
          <a:ln/>
        </p:spPr>
        <p:txBody>
          <a:bodyPr wrap="square" lIns="25400" tIns="25400" rIns="25400" bIns="25400" rtlCol="0" anchor="t">
            <a:normAutofit lnSpcReduction="10000"/>
          </a:bodyPr>
          <a:lstStyle/>
          <a:p>
            <a:pPr marL="0" indent="0" algn="l">
              <a:lnSpc>
                <a:spcPct val="126410"/>
              </a:lnSpc>
              <a:buNone/>
            </a:pPr>
            <a:r>
              <a:rPr lang="en-US" sz="2550" dirty="0">
                <a:solidFill>
                  <a:srgbClr val="33415C"/>
                </a:solidFill>
                <a:latin typeface="Arial" pitchFamily="34" charset="0"/>
                <a:ea typeface="Arial" pitchFamily="34" charset="-122"/>
                <a:cs typeface="Arial" pitchFamily="34" charset="-120"/>
              </a:rPr>
              <a:t>And here to help solve the mysteries around our clients’ open quotes and their lapsed clients.</a:t>
            </a:r>
            <a:endParaRPr lang="en-US" sz="2550" dirty="0"/>
          </a:p>
        </p:txBody>
      </p:sp>
      <p:sp>
        <p:nvSpPr>
          <p:cNvPr id="9" name="Text 6"/>
          <p:cNvSpPr/>
          <p:nvPr/>
        </p:nvSpPr>
        <p:spPr>
          <a:xfrm>
            <a:off x="8305800" y="5899696"/>
            <a:ext cx="9890760" cy="507653"/>
          </a:xfrm>
          <a:prstGeom prst="rect">
            <a:avLst/>
          </a:prstGeom>
          <a:noFill/>
          <a:ln/>
        </p:spPr>
        <p:txBody>
          <a:bodyPr wrap="square" lIns="25400" tIns="25400" rIns="25400" bIns="25400" rtlCol="0" anchor="t">
            <a:normAutofit/>
          </a:bodyPr>
          <a:lstStyle/>
          <a:p>
            <a:pPr marL="0" indent="0" algn="l">
              <a:lnSpc>
                <a:spcPct val="126410"/>
              </a:lnSpc>
              <a:buNone/>
            </a:pPr>
            <a:r>
              <a:rPr lang="en-US" sz="2550" dirty="0">
                <a:solidFill>
                  <a:srgbClr val="33415C"/>
                </a:solidFill>
                <a:latin typeface="Arial" pitchFamily="34" charset="0"/>
                <a:ea typeface="Arial" pitchFamily="34" charset="-122"/>
                <a:cs typeface="Arial" pitchFamily="34" charset="-120"/>
              </a:rPr>
              <a:t>It’s an area of focus for us.</a:t>
            </a:r>
            <a:endParaRPr lang="en-US" sz="2550" dirty="0"/>
          </a:p>
        </p:txBody>
      </p:sp>
      <p:sp>
        <p:nvSpPr>
          <p:cNvPr id="10" name="Shape 7"/>
          <p:cNvSpPr/>
          <p:nvPr/>
        </p:nvSpPr>
        <p:spPr>
          <a:xfrm>
            <a:off x="8305800" y="6826448"/>
            <a:ext cx="76200" cy="1139130"/>
          </a:xfrm>
          <a:prstGeom prst="rect">
            <a:avLst/>
          </a:prstGeom>
          <a:solidFill>
            <a:srgbClr val="EF5B2A"/>
          </a:solidFill>
          <a:ln/>
        </p:spPr>
        <p:txBody>
          <a:bodyPr/>
          <a:lstStyle/>
          <a:p>
            <a:endParaRPr lang="en-GB"/>
          </a:p>
        </p:txBody>
      </p:sp>
      <p:sp>
        <p:nvSpPr>
          <p:cNvPr id="11" name="Text 8"/>
          <p:cNvSpPr/>
          <p:nvPr/>
        </p:nvSpPr>
        <p:spPr>
          <a:xfrm>
            <a:off x="8686800" y="6826448"/>
            <a:ext cx="9471660" cy="495300"/>
          </a:xfrm>
          <a:prstGeom prst="rect">
            <a:avLst/>
          </a:prstGeom>
          <a:noFill/>
          <a:ln/>
        </p:spPr>
        <p:txBody>
          <a:bodyPr wrap="square" lIns="25400" tIns="25400" rIns="25400" bIns="25400" rtlCol="0" anchor="t">
            <a:normAutofit lnSpcReduction="10000"/>
          </a:bodyPr>
          <a:lstStyle/>
          <a:p>
            <a:pPr marL="0" indent="0" algn="l">
              <a:lnSpc>
                <a:spcPct val="106667"/>
              </a:lnSpc>
              <a:buNone/>
            </a:pPr>
            <a:r>
              <a:rPr lang="en-US" sz="3000" b="1" dirty="0">
                <a:solidFill>
                  <a:srgbClr val="11479E"/>
                </a:solidFill>
                <a:latin typeface="Arial" pitchFamily="34" charset="0"/>
                <a:ea typeface="Arial" pitchFamily="34" charset="-122"/>
                <a:cs typeface="Arial" pitchFamily="34" charset="-120"/>
              </a:rPr>
              <a:t>But why?</a:t>
            </a:r>
            <a:endParaRPr lang="en-US" sz="3000" b="1" dirty="0"/>
          </a:p>
        </p:txBody>
      </p:sp>
      <p:sp>
        <p:nvSpPr>
          <p:cNvPr id="12" name="Text 9"/>
          <p:cNvSpPr/>
          <p:nvPr/>
        </p:nvSpPr>
        <p:spPr>
          <a:xfrm>
            <a:off x="8686800" y="7416998"/>
            <a:ext cx="9471660" cy="586680"/>
          </a:xfrm>
          <a:prstGeom prst="rect">
            <a:avLst/>
          </a:prstGeom>
          <a:noFill/>
          <a:ln/>
        </p:spPr>
        <p:txBody>
          <a:bodyPr wrap="square" lIns="25400" tIns="25400" rIns="25400" bIns="25400" rtlCol="0" anchor="t">
            <a:normAutofit/>
          </a:bodyPr>
          <a:lstStyle/>
          <a:p>
            <a:pPr>
              <a:lnSpc>
                <a:spcPct val="104727"/>
              </a:lnSpc>
            </a:pPr>
            <a:r>
              <a:rPr lang="en-US" sz="3000" b="1" dirty="0">
                <a:solidFill>
                  <a:srgbClr val="11479E"/>
                </a:solidFill>
                <a:latin typeface="Arial" pitchFamily="34" charset="0"/>
                <a:ea typeface="Arial" pitchFamily="34" charset="-122"/>
                <a:cs typeface="Arial" pitchFamily="34" charset="-120"/>
              </a:rPr>
              <a:t>Because it is so important!</a:t>
            </a:r>
            <a:endParaRPr lang="en-US" sz="3000" b="1" dirty="0"/>
          </a:p>
          <a:p>
            <a:pPr marL="0" indent="0" algn="l">
              <a:lnSpc>
                <a:spcPct val="104727"/>
              </a:lnSpc>
              <a:buNone/>
            </a:pPr>
            <a:endParaRPr lang="en-US" sz="3000" dirty="0">
              <a:solidFill>
                <a:schemeClr val="accent1">
                  <a:lumMod val="7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1479E"/>
        </a:solidFill>
        <a:effectLst/>
      </p:bgPr>
    </p:bg>
    <p:spTree>
      <p:nvGrpSpPr>
        <p:cNvPr id="1" name=""/>
        <p:cNvGrpSpPr/>
        <p:nvPr/>
      </p:nvGrpSpPr>
      <p:grpSpPr>
        <a:xfrm>
          <a:off x="0" y="0"/>
          <a:ext cx="0" cy="0"/>
          <a:chOff x="0" y="0"/>
          <a:chExt cx="0" cy="0"/>
        </a:xfrm>
      </p:grpSpPr>
      <p:sp>
        <p:nvSpPr>
          <p:cNvPr id="2" name="Text 0"/>
          <p:cNvSpPr/>
          <p:nvPr/>
        </p:nvSpPr>
        <p:spPr>
          <a:xfrm>
            <a:off x="914400" y="2356098"/>
            <a:ext cx="542479" cy="457200"/>
          </a:xfrm>
          <a:prstGeom prst="rect">
            <a:avLst/>
          </a:prstGeom>
          <a:noFill/>
          <a:ln/>
        </p:spPr>
        <p:txBody>
          <a:bodyPr wrap="square" lIns="25400" tIns="25400" rIns="25400" bIns="25400" rtlCol="0" anchor="t">
            <a:normAutofit lnSpcReduction="10000"/>
          </a:bodyPr>
          <a:lstStyle/>
          <a:p>
            <a:pPr marL="0" indent="0" algn="l">
              <a:lnSpc>
                <a:spcPct val="88000"/>
              </a:lnSpc>
              <a:buNone/>
            </a:pPr>
            <a:r>
              <a:rPr lang="en-US" sz="3300" b="1" dirty="0">
                <a:solidFill>
                  <a:srgbClr val="EF5B2A"/>
                </a:solidFill>
                <a:latin typeface="Arial" pitchFamily="34" charset="0"/>
                <a:ea typeface="Arial" pitchFamily="34" charset="-122"/>
                <a:cs typeface="Arial" pitchFamily="34" charset="-120"/>
              </a:rPr>
              <a:t>01</a:t>
            </a:r>
            <a:endParaRPr lang="en-US" sz="3300" dirty="0"/>
          </a:p>
        </p:txBody>
      </p:sp>
      <p:sp>
        <p:nvSpPr>
          <p:cNvPr id="3" name="Text 1"/>
          <p:cNvSpPr/>
          <p:nvPr/>
        </p:nvSpPr>
        <p:spPr>
          <a:xfrm>
            <a:off x="1761679" y="2260848"/>
            <a:ext cx="9299058" cy="2225427"/>
          </a:xfrm>
          <a:prstGeom prst="rect">
            <a:avLst/>
          </a:prstGeom>
          <a:noFill/>
          <a:ln/>
        </p:spPr>
        <p:txBody>
          <a:bodyPr wrap="square" lIns="25400" tIns="25400" rIns="25400" bIns="25400" rtlCol="0" anchor="t">
            <a:normAutofit lnSpcReduction="10000"/>
          </a:bodyPr>
          <a:lstStyle/>
          <a:p>
            <a:pPr marL="0" indent="0" algn="l">
              <a:lnSpc>
                <a:spcPct val="100737"/>
              </a:lnSpc>
              <a:buNone/>
            </a:pPr>
            <a:r>
              <a:rPr lang="en-US" sz="4950" kern="0" spc="-49" dirty="0">
                <a:solidFill>
                  <a:srgbClr val="FFFFFF"/>
                </a:solidFill>
                <a:latin typeface="Arial" pitchFamily="34" charset="0"/>
                <a:ea typeface="Arial" pitchFamily="34" charset="-122"/>
                <a:cs typeface="Arial" pitchFamily="34" charset="-120"/>
              </a:rPr>
              <a:t>Do you have many lapsed customers you would like to reconnect with?</a:t>
            </a:r>
            <a:endParaRPr lang="en-US" sz="4950" dirty="0"/>
          </a:p>
        </p:txBody>
      </p:sp>
      <p:sp>
        <p:nvSpPr>
          <p:cNvPr id="4" name="Shape 2"/>
          <p:cNvSpPr/>
          <p:nvPr/>
        </p:nvSpPr>
        <p:spPr>
          <a:xfrm>
            <a:off x="914400" y="5133975"/>
            <a:ext cx="9875490" cy="19050"/>
          </a:xfrm>
          <a:prstGeom prst="rect">
            <a:avLst/>
          </a:prstGeom>
          <a:solidFill>
            <a:srgbClr val="FFFFFF">
              <a:alpha val="28000"/>
            </a:srgbClr>
          </a:solidFill>
          <a:ln/>
        </p:spPr>
        <p:txBody>
          <a:bodyPr/>
          <a:lstStyle/>
          <a:p>
            <a:endParaRPr lang="en-GB"/>
          </a:p>
        </p:txBody>
      </p:sp>
      <p:sp>
        <p:nvSpPr>
          <p:cNvPr id="5" name="Text 3"/>
          <p:cNvSpPr/>
          <p:nvPr/>
        </p:nvSpPr>
        <p:spPr>
          <a:xfrm>
            <a:off x="914400" y="5934075"/>
            <a:ext cx="542479" cy="457200"/>
          </a:xfrm>
          <a:prstGeom prst="rect">
            <a:avLst/>
          </a:prstGeom>
          <a:noFill/>
          <a:ln/>
        </p:spPr>
        <p:txBody>
          <a:bodyPr wrap="square" lIns="25400" tIns="25400" rIns="25400" bIns="25400" rtlCol="0" anchor="t">
            <a:normAutofit lnSpcReduction="10000"/>
          </a:bodyPr>
          <a:lstStyle/>
          <a:p>
            <a:pPr marL="0" indent="0" algn="l">
              <a:lnSpc>
                <a:spcPct val="88000"/>
              </a:lnSpc>
              <a:buNone/>
            </a:pPr>
            <a:r>
              <a:rPr lang="en-US" sz="3300" b="1" dirty="0">
                <a:solidFill>
                  <a:srgbClr val="EF5B2A"/>
                </a:solidFill>
                <a:latin typeface="Arial" pitchFamily="34" charset="0"/>
                <a:ea typeface="Arial" pitchFamily="34" charset="-122"/>
                <a:cs typeface="Arial" pitchFamily="34" charset="-120"/>
              </a:rPr>
              <a:t>02</a:t>
            </a:r>
            <a:endParaRPr lang="en-US" sz="3300" dirty="0"/>
          </a:p>
        </p:txBody>
      </p:sp>
      <p:sp>
        <p:nvSpPr>
          <p:cNvPr id="6" name="Text 4"/>
          <p:cNvSpPr/>
          <p:nvPr/>
        </p:nvSpPr>
        <p:spPr>
          <a:xfrm>
            <a:off x="1761679" y="5838825"/>
            <a:ext cx="9299058" cy="2225427"/>
          </a:xfrm>
          <a:prstGeom prst="rect">
            <a:avLst/>
          </a:prstGeom>
          <a:noFill/>
          <a:ln/>
        </p:spPr>
        <p:txBody>
          <a:bodyPr wrap="square" lIns="25400" tIns="25400" rIns="25400" bIns="25400" rtlCol="0" anchor="t">
            <a:normAutofit lnSpcReduction="10000"/>
          </a:bodyPr>
          <a:lstStyle/>
          <a:p>
            <a:pPr marL="0" indent="0" algn="l">
              <a:lnSpc>
                <a:spcPct val="100737"/>
              </a:lnSpc>
              <a:buNone/>
            </a:pPr>
            <a:r>
              <a:rPr lang="en-US" sz="4950" kern="0" spc="-49" dirty="0">
                <a:solidFill>
                  <a:srgbClr val="FFFFFF"/>
                </a:solidFill>
                <a:latin typeface="Arial" pitchFamily="34" charset="0"/>
                <a:ea typeface="Arial" pitchFamily="34" charset="-122"/>
                <a:cs typeface="Arial" pitchFamily="34" charset="-120"/>
              </a:rPr>
              <a:t>Are there many open quotes on your CRM system or tucked away on spreadsheets?</a:t>
            </a:r>
            <a:endParaRPr lang="en-US" sz="4950" dirty="0"/>
          </a:p>
        </p:txBody>
      </p:sp>
      <p:pic>
        <p:nvPicPr>
          <p:cNvPr id="7" name="Image 0" descr="preencoded.png"/>
          <p:cNvPicPr>
            <a:picLocks noChangeAspect="1"/>
          </p:cNvPicPr>
          <p:nvPr/>
        </p:nvPicPr>
        <p:blipFill>
          <a:blip r:embed="rId3"/>
          <a:srcRect l="28667" r="28667"/>
          <a:stretch/>
        </p:blipFill>
        <p:spPr>
          <a:xfrm>
            <a:off x="11704290" y="0"/>
            <a:ext cx="6583561" cy="10287000"/>
          </a:xfrm>
          <a:prstGeom prst="rect">
            <a:avLst/>
          </a:prstGeom>
        </p:spPr>
      </p:pic>
      <p:sp>
        <p:nvSpPr>
          <p:cNvPr id="8" name="Shape 5"/>
          <p:cNvSpPr/>
          <p:nvPr/>
        </p:nvSpPr>
        <p:spPr>
          <a:xfrm>
            <a:off x="11704290" y="0"/>
            <a:ext cx="6583561" cy="10287000"/>
          </a:xfrm>
          <a:prstGeom prst="rect">
            <a:avLst/>
          </a:prstGeom>
          <a:gradFill rotWithShape="1">
            <a:gsLst>
              <a:gs pos="0">
                <a:srgbClr val="11479E">
                  <a:alpha val="55000"/>
                </a:srgbClr>
              </a:gs>
              <a:gs pos="100000">
                <a:srgbClr val="11479E">
                  <a:alpha val="5000"/>
                </a:srgbClr>
              </a:gs>
            </a:gsLst>
            <a:lin ang="0" scaled="0"/>
          </a:gradFill>
          <a:ln/>
        </p:spPr>
        <p:txBody>
          <a:bodyPr/>
          <a:lstStyle/>
          <a:p>
            <a:endParaRPr lang="en-GB"/>
          </a:p>
        </p:txBody>
      </p:sp>
      <p:sp>
        <p:nvSpPr>
          <p:cNvPr id="9" name="Shape 6"/>
          <p:cNvSpPr/>
          <p:nvPr/>
        </p:nvSpPr>
        <p:spPr>
          <a:xfrm>
            <a:off x="11704290" y="9458325"/>
            <a:ext cx="6583561" cy="828675"/>
          </a:xfrm>
          <a:prstGeom prst="rect">
            <a:avLst/>
          </a:prstGeom>
          <a:gradFill rotWithShape="1">
            <a:gsLst>
              <a:gs pos="0">
                <a:srgbClr val="0B1F3F">
                  <a:alpha val="80000"/>
                </a:srgbClr>
              </a:gs>
              <a:gs pos="100000">
                <a:srgbClr val="0B1F3F">
                  <a:alpha val="0"/>
                </a:srgbClr>
              </a:gs>
            </a:gsLst>
            <a:lin ang="16200000" scaled="0"/>
          </a:gradFill>
          <a:ln/>
        </p:spPr>
        <p:txBody>
          <a:bodyPr/>
          <a:lstStyle/>
          <a:p>
            <a:endParaRPr lang="en-GB"/>
          </a:p>
        </p:txBody>
      </p:sp>
      <p:sp>
        <p:nvSpPr>
          <p:cNvPr id="10" name="Text 7"/>
          <p:cNvSpPr/>
          <p:nvPr/>
        </p:nvSpPr>
        <p:spPr>
          <a:xfrm>
            <a:off x="12047190" y="9705975"/>
            <a:ext cx="6095268" cy="371475"/>
          </a:xfrm>
          <a:prstGeom prst="rect">
            <a:avLst/>
          </a:prstGeom>
          <a:noFill/>
          <a:ln/>
        </p:spPr>
        <p:txBody>
          <a:bodyPr wrap="square" lIns="25400" tIns="25400" rIns="25400" bIns="25400" rtlCol="0" anchor="t">
            <a:normAutofit/>
          </a:bodyPr>
          <a:lstStyle/>
          <a:p>
            <a:pPr marL="0" indent="0" algn="l">
              <a:buNone/>
            </a:pPr>
            <a:r>
              <a:rPr lang="en-US" sz="1800" dirty="0">
                <a:solidFill>
                  <a:srgbClr val="E8EEF9"/>
                </a:solidFill>
                <a:latin typeface="Arial" pitchFamily="34" charset="0"/>
                <a:ea typeface="Arial" pitchFamily="34" charset="-122"/>
                <a:cs typeface="Arial" pitchFamily="34" charset="-120"/>
              </a:rPr>
              <a:t>Photo by Sebastian Herrmann on Unsplash</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38200" y="723900"/>
            <a:ext cx="1143000" cy="95250"/>
          </a:xfrm>
          <a:prstGeom prst="rect">
            <a:avLst/>
          </a:prstGeom>
          <a:solidFill>
            <a:srgbClr val="EF5B2A"/>
          </a:solidFill>
          <a:ln/>
        </p:spPr>
        <p:txBody>
          <a:bodyPr/>
          <a:lstStyle/>
          <a:p>
            <a:endParaRPr lang="en-GB"/>
          </a:p>
        </p:txBody>
      </p:sp>
      <p:sp>
        <p:nvSpPr>
          <p:cNvPr id="3" name="Text 1"/>
          <p:cNvSpPr/>
          <p:nvPr/>
        </p:nvSpPr>
        <p:spPr>
          <a:xfrm>
            <a:off x="838200" y="1200150"/>
            <a:ext cx="18272760" cy="819150"/>
          </a:xfrm>
          <a:prstGeom prst="rect">
            <a:avLst/>
          </a:prstGeom>
          <a:noFill/>
          <a:ln/>
        </p:spPr>
        <p:txBody>
          <a:bodyPr wrap="square" lIns="25400" tIns="25400" rIns="25400" bIns="25400" rtlCol="0" anchor="t">
            <a:normAutofit lnSpcReduction="10000"/>
          </a:bodyPr>
          <a:lstStyle/>
          <a:p>
            <a:pPr marL="0" indent="0" algn="l">
              <a:lnSpc>
                <a:spcPct val="87234"/>
              </a:lnSpc>
              <a:buNone/>
            </a:pPr>
            <a:r>
              <a:rPr lang="en-US" sz="6150" b="1" kern="0" spc="-123" dirty="0">
                <a:solidFill>
                  <a:srgbClr val="11479E"/>
                </a:solidFill>
                <a:latin typeface="Arial" pitchFamily="34" charset="0"/>
                <a:ea typeface="Arial" pitchFamily="34" charset="-122"/>
                <a:cs typeface="Arial" pitchFamily="34" charset="-120"/>
              </a:rPr>
              <a:t>Why This Works</a:t>
            </a:r>
            <a:endParaRPr lang="en-US" sz="6150" dirty="0"/>
          </a:p>
        </p:txBody>
      </p:sp>
      <p:sp>
        <p:nvSpPr>
          <p:cNvPr id="4" name="Text 2"/>
          <p:cNvSpPr/>
          <p:nvPr/>
        </p:nvSpPr>
        <p:spPr>
          <a:xfrm>
            <a:off x="838200" y="2152650"/>
            <a:ext cx="18272760" cy="483840"/>
          </a:xfrm>
          <a:prstGeom prst="rect">
            <a:avLst/>
          </a:prstGeom>
          <a:noFill/>
          <a:ln/>
        </p:spPr>
        <p:txBody>
          <a:bodyPr wrap="square" lIns="25400" tIns="25400" rIns="25400" bIns="25400" rtlCol="0" anchor="t">
            <a:normAutofit/>
          </a:bodyPr>
          <a:lstStyle/>
          <a:p>
            <a:pPr marL="0" indent="0" algn="l">
              <a:lnSpc>
                <a:spcPct val="111429"/>
              </a:lnSpc>
              <a:buNone/>
            </a:pPr>
            <a:r>
              <a:rPr lang="en-US" sz="2700" dirty="0">
                <a:solidFill>
                  <a:srgbClr val="EF5B2A"/>
                </a:solidFill>
                <a:latin typeface="Arial" pitchFamily="34" charset="0"/>
                <a:ea typeface="Arial" pitchFamily="34" charset="-122"/>
                <a:cs typeface="Arial" pitchFamily="34" charset="-120"/>
              </a:rPr>
              <a:t>The numbers behind the approach</a:t>
            </a:r>
            <a:endParaRPr lang="en-US" sz="2700" dirty="0"/>
          </a:p>
        </p:txBody>
      </p:sp>
      <p:sp>
        <p:nvSpPr>
          <p:cNvPr id="5" name="Shape 3"/>
          <p:cNvSpPr/>
          <p:nvPr/>
        </p:nvSpPr>
        <p:spPr>
          <a:xfrm>
            <a:off x="838200" y="3169890"/>
            <a:ext cx="76200" cy="1408658"/>
          </a:xfrm>
          <a:prstGeom prst="rect">
            <a:avLst/>
          </a:prstGeom>
          <a:solidFill>
            <a:srgbClr val="11479E"/>
          </a:solidFill>
          <a:ln/>
        </p:spPr>
        <p:txBody>
          <a:bodyPr/>
          <a:lstStyle/>
          <a:p>
            <a:endParaRPr lang="en-GB"/>
          </a:p>
        </p:txBody>
      </p:sp>
      <p:sp>
        <p:nvSpPr>
          <p:cNvPr id="6" name="Text 4"/>
          <p:cNvSpPr/>
          <p:nvPr/>
        </p:nvSpPr>
        <p:spPr>
          <a:xfrm>
            <a:off x="1257300" y="3169890"/>
            <a:ext cx="14716125" cy="1446758"/>
          </a:xfrm>
          <a:prstGeom prst="rect">
            <a:avLst/>
          </a:prstGeom>
          <a:noFill/>
          <a:ln/>
        </p:spPr>
        <p:txBody>
          <a:bodyPr wrap="square" lIns="25400" tIns="25400" rIns="25400" bIns="25400" rtlCol="0" anchor="t">
            <a:normAutofit lnSpcReduction="10000"/>
          </a:bodyPr>
          <a:lstStyle/>
          <a:p>
            <a:pPr marL="0" indent="0" algn="l">
              <a:lnSpc>
                <a:spcPct val="126410"/>
              </a:lnSpc>
              <a:buNone/>
            </a:pPr>
            <a:r>
              <a:rPr lang="en-US" sz="2550" dirty="0">
                <a:solidFill>
                  <a:srgbClr val="2C3A52"/>
                </a:solidFill>
                <a:latin typeface="Arial" pitchFamily="34" charset="0"/>
                <a:ea typeface="Arial" pitchFamily="34" charset="-122"/>
                <a:cs typeface="Arial" pitchFamily="34" charset="-120"/>
              </a:rPr>
              <a:t>Research by the Ehrenberg-Bass Institute found that companies change service providers roughly every five years — meaning a lapsed client from two or three years ago may be approaching exactly the right window for a re-engagement conversation.</a:t>
            </a:r>
            <a:endParaRPr lang="en-US" sz="2550" dirty="0"/>
          </a:p>
        </p:txBody>
      </p:sp>
      <p:sp>
        <p:nvSpPr>
          <p:cNvPr id="7" name="Shape 5"/>
          <p:cNvSpPr/>
          <p:nvPr/>
        </p:nvSpPr>
        <p:spPr>
          <a:xfrm>
            <a:off x="838200" y="4997648"/>
            <a:ext cx="76200" cy="939105"/>
          </a:xfrm>
          <a:prstGeom prst="rect">
            <a:avLst/>
          </a:prstGeom>
          <a:solidFill>
            <a:srgbClr val="11479E"/>
          </a:solidFill>
          <a:ln/>
        </p:spPr>
        <p:txBody>
          <a:bodyPr/>
          <a:lstStyle/>
          <a:p>
            <a:endParaRPr lang="en-GB"/>
          </a:p>
        </p:txBody>
      </p:sp>
      <p:sp>
        <p:nvSpPr>
          <p:cNvPr id="8" name="Text 6"/>
          <p:cNvSpPr/>
          <p:nvPr/>
        </p:nvSpPr>
        <p:spPr>
          <a:xfrm>
            <a:off x="1257300" y="4997648"/>
            <a:ext cx="14716125" cy="977205"/>
          </a:xfrm>
          <a:prstGeom prst="rect">
            <a:avLst/>
          </a:prstGeom>
          <a:noFill/>
          <a:ln/>
        </p:spPr>
        <p:txBody>
          <a:bodyPr wrap="square" lIns="25400" tIns="25400" rIns="25400" bIns="25400" rtlCol="0" anchor="t">
            <a:normAutofit lnSpcReduction="10000"/>
          </a:bodyPr>
          <a:lstStyle/>
          <a:p>
            <a:pPr marL="0" indent="0" algn="l">
              <a:lnSpc>
                <a:spcPct val="126410"/>
              </a:lnSpc>
              <a:buNone/>
            </a:pPr>
            <a:r>
              <a:rPr lang="en-US" sz="2550" dirty="0">
                <a:solidFill>
                  <a:srgbClr val="2C3A52"/>
                </a:solidFill>
                <a:latin typeface="Arial" pitchFamily="34" charset="0"/>
                <a:ea typeface="Arial" pitchFamily="34" charset="-122"/>
                <a:cs typeface="Arial" pitchFamily="34" charset="-120"/>
              </a:rPr>
              <a:t>A returning client already knows the quality of your work. The sales cycle is shorter. The relationship starts from established trust rather than cautious evaluation.</a:t>
            </a:r>
            <a:endParaRPr lang="en-US" sz="2550" dirty="0"/>
          </a:p>
        </p:txBody>
      </p:sp>
      <p:sp>
        <p:nvSpPr>
          <p:cNvPr id="9" name="Shape 7"/>
          <p:cNvSpPr/>
          <p:nvPr/>
        </p:nvSpPr>
        <p:spPr>
          <a:xfrm>
            <a:off x="0" y="8953500"/>
            <a:ext cx="18288000" cy="1333500"/>
          </a:xfrm>
          <a:prstGeom prst="rect">
            <a:avLst/>
          </a:prstGeom>
          <a:solidFill>
            <a:srgbClr val="EF5B2A"/>
          </a:solidFill>
          <a:ln/>
        </p:spPr>
        <p:txBody>
          <a:bodyPr/>
          <a:lstStyle/>
          <a:p>
            <a:endParaRPr lang="en-GB"/>
          </a:p>
        </p:txBody>
      </p:sp>
      <p:sp>
        <p:nvSpPr>
          <p:cNvPr id="10" name="Text 8"/>
          <p:cNvSpPr/>
          <p:nvPr/>
        </p:nvSpPr>
        <p:spPr>
          <a:xfrm>
            <a:off x="5152281" y="9372600"/>
            <a:ext cx="8781782" cy="533400"/>
          </a:xfrm>
          <a:prstGeom prst="rect">
            <a:avLst/>
          </a:prstGeom>
          <a:noFill/>
          <a:ln/>
        </p:spPr>
        <p:txBody>
          <a:bodyPr wrap="square" lIns="25400" tIns="25400" rIns="25400" bIns="25400" rtlCol="0" anchor="t">
            <a:normAutofit lnSpcReduction="10000"/>
          </a:bodyPr>
          <a:lstStyle/>
          <a:p>
            <a:pPr marL="0" indent="0" algn="l">
              <a:lnSpc>
                <a:spcPct val="86667"/>
              </a:lnSpc>
              <a:buNone/>
            </a:pPr>
            <a:r>
              <a:rPr lang="en-US" sz="3900" b="1" dirty="0">
                <a:solidFill>
                  <a:srgbClr val="FFFFFF"/>
                </a:solidFill>
                <a:latin typeface="Arial" pitchFamily="34" charset="0"/>
                <a:ea typeface="Arial" pitchFamily="34" charset="-122"/>
                <a:cs typeface="Arial" pitchFamily="34" charset="-120"/>
              </a:rPr>
              <a:t>Conversations improve conversions.</a:t>
            </a:r>
            <a:endParaRPr lang="en-US" sz="3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38200" y="723900"/>
            <a:ext cx="9152587" cy="858143"/>
          </a:xfrm>
          <a:prstGeom prst="rect">
            <a:avLst/>
          </a:prstGeom>
          <a:noFill/>
          <a:ln/>
        </p:spPr>
        <p:txBody>
          <a:bodyPr wrap="square" lIns="25400" tIns="25400" rIns="25400" bIns="25400" rtlCol="0" anchor="t">
            <a:normAutofit lnSpcReduction="10000"/>
          </a:bodyPr>
          <a:lstStyle/>
          <a:p>
            <a:pPr marL="0" indent="0" algn="l">
              <a:lnSpc>
                <a:spcPct val="91596"/>
              </a:lnSpc>
              <a:buNone/>
            </a:pPr>
            <a:r>
              <a:rPr lang="en-US" sz="6150" b="1" kern="0" spc="-123" dirty="0">
                <a:solidFill>
                  <a:srgbClr val="EF5B2A"/>
                </a:solidFill>
                <a:latin typeface="Arial" pitchFamily="34" charset="0"/>
                <a:ea typeface="Arial" pitchFamily="34" charset="-122"/>
                <a:cs typeface="Arial" pitchFamily="34" charset="-120"/>
              </a:rPr>
              <a:t>Don’t worry, we can help!</a:t>
            </a:r>
            <a:endParaRPr lang="en-US" sz="6150" dirty="0"/>
          </a:p>
        </p:txBody>
      </p:sp>
      <p:pic>
        <p:nvPicPr>
          <p:cNvPr id="3" name="Image 0" descr="preencoded.png"/>
          <p:cNvPicPr>
            <a:picLocks noChangeAspect="1"/>
          </p:cNvPicPr>
          <p:nvPr/>
        </p:nvPicPr>
        <p:blipFill>
          <a:blip r:embed="rId3"/>
          <a:stretch>
            <a:fillRect/>
          </a:stretch>
        </p:blipFill>
        <p:spPr>
          <a:xfrm>
            <a:off x="14039850" y="209996"/>
            <a:ext cx="3914775" cy="2457897"/>
          </a:xfrm>
          <a:prstGeom prst="rect">
            <a:avLst/>
          </a:prstGeom>
        </p:spPr>
      </p:pic>
      <p:sp>
        <p:nvSpPr>
          <p:cNvPr id="4" name="Shape 1"/>
          <p:cNvSpPr/>
          <p:nvPr/>
        </p:nvSpPr>
        <p:spPr>
          <a:xfrm>
            <a:off x="838200" y="2039243"/>
            <a:ext cx="8077200" cy="7523857"/>
          </a:xfrm>
          <a:prstGeom prst="rect">
            <a:avLst/>
          </a:prstGeom>
          <a:solidFill>
            <a:srgbClr val="F2F5FB"/>
          </a:solidFill>
          <a:ln/>
        </p:spPr>
        <p:txBody>
          <a:bodyPr/>
          <a:lstStyle/>
          <a:p>
            <a:endParaRPr lang="en-GB"/>
          </a:p>
        </p:txBody>
      </p:sp>
      <p:sp>
        <p:nvSpPr>
          <p:cNvPr id="5" name="Shape 2"/>
          <p:cNvSpPr/>
          <p:nvPr/>
        </p:nvSpPr>
        <p:spPr>
          <a:xfrm>
            <a:off x="838200" y="2039243"/>
            <a:ext cx="8077200" cy="95250"/>
          </a:xfrm>
          <a:prstGeom prst="rect">
            <a:avLst/>
          </a:prstGeom>
          <a:solidFill>
            <a:srgbClr val="11479E"/>
          </a:solidFill>
          <a:ln/>
        </p:spPr>
        <p:txBody>
          <a:bodyPr/>
          <a:lstStyle/>
          <a:p>
            <a:endParaRPr lang="en-GB"/>
          </a:p>
        </p:txBody>
      </p:sp>
      <p:sp>
        <p:nvSpPr>
          <p:cNvPr id="6" name="Text 3"/>
          <p:cNvSpPr/>
          <p:nvPr/>
        </p:nvSpPr>
        <p:spPr>
          <a:xfrm>
            <a:off x="1257300" y="2553593"/>
            <a:ext cx="7456170" cy="895350"/>
          </a:xfrm>
          <a:prstGeom prst="rect">
            <a:avLst/>
          </a:prstGeom>
          <a:noFill/>
          <a:ln/>
        </p:spPr>
        <p:txBody>
          <a:bodyPr wrap="square" lIns="25400" tIns="25400" rIns="25400" bIns="25400" rtlCol="0" anchor="t">
            <a:normAutofit lnSpcReduction="10000"/>
          </a:bodyPr>
          <a:lstStyle/>
          <a:p>
            <a:pPr marL="0" indent="0" algn="l">
              <a:lnSpc>
                <a:spcPct val="107143"/>
              </a:lnSpc>
              <a:buNone/>
            </a:pPr>
            <a:r>
              <a:rPr lang="en-US" sz="2700" b="1" dirty="0">
                <a:solidFill>
                  <a:srgbClr val="11479E"/>
                </a:solidFill>
                <a:latin typeface="Arial" pitchFamily="34" charset="0"/>
                <a:ea typeface="Arial" pitchFamily="34" charset="-122"/>
                <a:cs typeface="Arial" pitchFamily="34" charset="-120"/>
              </a:rPr>
              <a:t>We take action and engage with lapsed customers by:</a:t>
            </a:r>
            <a:endParaRPr lang="en-US" sz="2700" dirty="0"/>
          </a:p>
        </p:txBody>
      </p:sp>
      <p:sp>
        <p:nvSpPr>
          <p:cNvPr id="7" name="Shape 4"/>
          <p:cNvSpPr/>
          <p:nvPr/>
        </p:nvSpPr>
        <p:spPr>
          <a:xfrm>
            <a:off x="1257300" y="3801368"/>
            <a:ext cx="133350" cy="133350"/>
          </a:xfrm>
          <a:prstGeom prst="ellipse">
            <a:avLst/>
          </a:prstGeom>
          <a:solidFill>
            <a:srgbClr val="EF5B2A"/>
          </a:solidFill>
          <a:ln/>
        </p:spPr>
        <p:txBody>
          <a:bodyPr/>
          <a:lstStyle/>
          <a:p>
            <a:endParaRPr lang="en-GB"/>
          </a:p>
        </p:txBody>
      </p:sp>
      <p:sp>
        <p:nvSpPr>
          <p:cNvPr id="8" name="Text 5"/>
          <p:cNvSpPr/>
          <p:nvPr/>
        </p:nvSpPr>
        <p:spPr>
          <a:xfrm>
            <a:off x="1581150" y="3677543"/>
            <a:ext cx="7078042" cy="430262"/>
          </a:xfrm>
          <a:prstGeom prst="rect">
            <a:avLst/>
          </a:prstGeom>
          <a:noFill/>
          <a:ln/>
        </p:spPr>
        <p:txBody>
          <a:bodyPr wrap="square" lIns="25400" tIns="25400" rIns="25400" bIns="25400" rtlCol="0" anchor="t">
            <a:normAutofit lnSpcReduction="10000"/>
          </a:bodyPr>
          <a:lstStyle/>
          <a:p>
            <a:pPr marL="0" indent="0" algn="l">
              <a:lnSpc>
                <a:spcPct val="124788"/>
              </a:lnSpc>
              <a:buNone/>
            </a:pPr>
            <a:r>
              <a:rPr lang="en-US" sz="2175" dirty="0">
                <a:solidFill>
                  <a:srgbClr val="2C3A52"/>
                </a:solidFill>
                <a:latin typeface="Arial" pitchFamily="34" charset="0"/>
                <a:ea typeface="Arial" pitchFamily="34" charset="-122"/>
                <a:cs typeface="Arial" pitchFamily="34" charset="-120"/>
              </a:rPr>
              <a:t>Asking when they might be looking at new project work.</a:t>
            </a:r>
            <a:endParaRPr lang="en-US" sz="2175" dirty="0"/>
          </a:p>
        </p:txBody>
      </p:sp>
      <p:sp>
        <p:nvSpPr>
          <p:cNvPr id="9" name="Shape 6"/>
          <p:cNvSpPr/>
          <p:nvPr/>
        </p:nvSpPr>
        <p:spPr>
          <a:xfrm>
            <a:off x="1257300" y="4403080"/>
            <a:ext cx="133350" cy="133350"/>
          </a:xfrm>
          <a:prstGeom prst="ellipse">
            <a:avLst/>
          </a:prstGeom>
          <a:solidFill>
            <a:srgbClr val="EF5B2A"/>
          </a:solidFill>
          <a:ln/>
        </p:spPr>
        <p:txBody>
          <a:bodyPr/>
          <a:lstStyle/>
          <a:p>
            <a:endParaRPr lang="en-GB"/>
          </a:p>
        </p:txBody>
      </p:sp>
      <p:sp>
        <p:nvSpPr>
          <p:cNvPr id="10" name="Text 7"/>
          <p:cNvSpPr/>
          <p:nvPr/>
        </p:nvSpPr>
        <p:spPr>
          <a:xfrm>
            <a:off x="1581150" y="4279255"/>
            <a:ext cx="7122605" cy="822424"/>
          </a:xfrm>
          <a:prstGeom prst="rect">
            <a:avLst/>
          </a:prstGeom>
          <a:noFill/>
          <a:ln/>
        </p:spPr>
        <p:txBody>
          <a:bodyPr wrap="square" lIns="25400" tIns="25400" rIns="25400" bIns="25400" rtlCol="0" anchor="t">
            <a:normAutofit lnSpcReduction="10000"/>
          </a:bodyPr>
          <a:lstStyle/>
          <a:p>
            <a:pPr marL="0" indent="0" algn="l">
              <a:lnSpc>
                <a:spcPct val="124788"/>
              </a:lnSpc>
              <a:buNone/>
            </a:pPr>
            <a:r>
              <a:rPr lang="en-US" sz="2175" dirty="0">
                <a:solidFill>
                  <a:srgbClr val="2C3A52"/>
                </a:solidFill>
                <a:latin typeface="Arial" pitchFamily="34" charset="0"/>
                <a:ea typeface="Arial" pitchFamily="34" charset="-122"/>
                <a:cs typeface="Arial" pitchFamily="34" charset="-120"/>
              </a:rPr>
              <a:t>Asking when their current contract or policy comes up for renewal</a:t>
            </a:r>
            <a:endParaRPr lang="en-US" sz="2175" dirty="0"/>
          </a:p>
        </p:txBody>
      </p:sp>
      <p:sp>
        <p:nvSpPr>
          <p:cNvPr id="11" name="Shape 8"/>
          <p:cNvSpPr/>
          <p:nvPr/>
        </p:nvSpPr>
        <p:spPr>
          <a:xfrm>
            <a:off x="1257300" y="5396954"/>
            <a:ext cx="133350" cy="133350"/>
          </a:xfrm>
          <a:prstGeom prst="ellipse">
            <a:avLst/>
          </a:prstGeom>
          <a:solidFill>
            <a:srgbClr val="EF5B2A"/>
          </a:solidFill>
          <a:ln/>
        </p:spPr>
        <p:txBody>
          <a:bodyPr/>
          <a:lstStyle/>
          <a:p>
            <a:endParaRPr lang="en-GB"/>
          </a:p>
        </p:txBody>
      </p:sp>
      <p:sp>
        <p:nvSpPr>
          <p:cNvPr id="12" name="Text 9"/>
          <p:cNvSpPr/>
          <p:nvPr/>
        </p:nvSpPr>
        <p:spPr>
          <a:xfrm>
            <a:off x="1581150" y="5273129"/>
            <a:ext cx="7122605" cy="822424"/>
          </a:xfrm>
          <a:prstGeom prst="rect">
            <a:avLst/>
          </a:prstGeom>
          <a:noFill/>
          <a:ln/>
        </p:spPr>
        <p:txBody>
          <a:bodyPr wrap="square" lIns="25400" tIns="25400" rIns="25400" bIns="25400" rtlCol="0" anchor="t">
            <a:normAutofit lnSpcReduction="10000"/>
          </a:bodyPr>
          <a:lstStyle/>
          <a:p>
            <a:pPr marL="0" indent="0" algn="l">
              <a:lnSpc>
                <a:spcPct val="124788"/>
              </a:lnSpc>
              <a:buNone/>
            </a:pPr>
            <a:r>
              <a:rPr lang="en-US" sz="2175" dirty="0">
                <a:solidFill>
                  <a:srgbClr val="2C3A52"/>
                </a:solidFill>
                <a:latin typeface="Arial" pitchFamily="34" charset="0"/>
                <a:ea typeface="Arial" pitchFamily="34" charset="-122"/>
                <a:cs typeface="Arial" pitchFamily="34" charset="-120"/>
              </a:rPr>
              <a:t>Asking whether you may discuss one or two ideas with them when the time is right</a:t>
            </a:r>
            <a:endParaRPr lang="en-US" sz="2175" dirty="0"/>
          </a:p>
        </p:txBody>
      </p:sp>
      <p:sp>
        <p:nvSpPr>
          <p:cNvPr id="13" name="Shape 10"/>
          <p:cNvSpPr/>
          <p:nvPr/>
        </p:nvSpPr>
        <p:spPr>
          <a:xfrm>
            <a:off x="9372600" y="2039243"/>
            <a:ext cx="8077200" cy="7523857"/>
          </a:xfrm>
          <a:prstGeom prst="rect">
            <a:avLst/>
          </a:prstGeom>
          <a:solidFill>
            <a:srgbClr val="F2F5FB"/>
          </a:solidFill>
          <a:ln/>
        </p:spPr>
        <p:txBody>
          <a:bodyPr/>
          <a:lstStyle/>
          <a:p>
            <a:endParaRPr lang="en-GB"/>
          </a:p>
        </p:txBody>
      </p:sp>
      <p:sp>
        <p:nvSpPr>
          <p:cNvPr id="14" name="Shape 11"/>
          <p:cNvSpPr/>
          <p:nvPr/>
        </p:nvSpPr>
        <p:spPr>
          <a:xfrm>
            <a:off x="9372600" y="2039243"/>
            <a:ext cx="8077200" cy="95250"/>
          </a:xfrm>
          <a:prstGeom prst="rect">
            <a:avLst/>
          </a:prstGeom>
          <a:solidFill>
            <a:srgbClr val="EF5B2A"/>
          </a:solidFill>
          <a:ln/>
        </p:spPr>
        <p:txBody>
          <a:bodyPr/>
          <a:lstStyle/>
          <a:p>
            <a:endParaRPr lang="en-GB"/>
          </a:p>
        </p:txBody>
      </p:sp>
      <p:sp>
        <p:nvSpPr>
          <p:cNvPr id="15" name="Text 12"/>
          <p:cNvSpPr/>
          <p:nvPr/>
        </p:nvSpPr>
        <p:spPr>
          <a:xfrm>
            <a:off x="9791700" y="2553593"/>
            <a:ext cx="7456170" cy="895350"/>
          </a:xfrm>
          <a:prstGeom prst="rect">
            <a:avLst/>
          </a:prstGeom>
          <a:noFill/>
          <a:ln/>
        </p:spPr>
        <p:txBody>
          <a:bodyPr wrap="square" lIns="25400" tIns="25400" rIns="25400" bIns="25400" rtlCol="0" anchor="t">
            <a:normAutofit lnSpcReduction="10000"/>
          </a:bodyPr>
          <a:lstStyle/>
          <a:p>
            <a:pPr marL="0" indent="0" algn="l">
              <a:lnSpc>
                <a:spcPct val="107143"/>
              </a:lnSpc>
              <a:buNone/>
            </a:pPr>
            <a:r>
              <a:rPr lang="en-US" sz="2700" b="1" dirty="0">
                <a:solidFill>
                  <a:srgbClr val="11479E"/>
                </a:solidFill>
                <a:latin typeface="Arial" pitchFamily="34" charset="0"/>
                <a:ea typeface="Arial" pitchFamily="34" charset="-122"/>
                <a:cs typeface="Arial" pitchFamily="34" charset="-120"/>
              </a:rPr>
              <a:t>We take action and follow up on old quotes because you would really want to know:</a:t>
            </a:r>
            <a:endParaRPr lang="en-US" sz="2700" dirty="0"/>
          </a:p>
        </p:txBody>
      </p:sp>
      <p:sp>
        <p:nvSpPr>
          <p:cNvPr id="16" name="Shape 13"/>
          <p:cNvSpPr/>
          <p:nvPr/>
        </p:nvSpPr>
        <p:spPr>
          <a:xfrm>
            <a:off x="9791700" y="3801368"/>
            <a:ext cx="133350" cy="133350"/>
          </a:xfrm>
          <a:prstGeom prst="ellipse">
            <a:avLst/>
          </a:prstGeom>
          <a:solidFill>
            <a:srgbClr val="EF5B2A"/>
          </a:solidFill>
          <a:ln/>
        </p:spPr>
        <p:txBody>
          <a:bodyPr/>
          <a:lstStyle/>
          <a:p>
            <a:endParaRPr lang="en-GB"/>
          </a:p>
        </p:txBody>
      </p:sp>
      <p:sp>
        <p:nvSpPr>
          <p:cNvPr id="17" name="Text 14"/>
          <p:cNvSpPr/>
          <p:nvPr/>
        </p:nvSpPr>
        <p:spPr>
          <a:xfrm>
            <a:off x="10115550" y="3677543"/>
            <a:ext cx="5313075" cy="430262"/>
          </a:xfrm>
          <a:prstGeom prst="rect">
            <a:avLst/>
          </a:prstGeom>
          <a:noFill/>
          <a:ln/>
        </p:spPr>
        <p:txBody>
          <a:bodyPr wrap="square" lIns="25400" tIns="25400" rIns="25400" bIns="25400" rtlCol="0" anchor="t">
            <a:normAutofit lnSpcReduction="10000"/>
          </a:bodyPr>
          <a:lstStyle/>
          <a:p>
            <a:pPr marL="0" indent="0" algn="l">
              <a:lnSpc>
                <a:spcPct val="124788"/>
              </a:lnSpc>
              <a:buNone/>
            </a:pPr>
            <a:r>
              <a:rPr lang="en-US" sz="2175" dirty="0">
                <a:solidFill>
                  <a:srgbClr val="2C3A52"/>
                </a:solidFill>
                <a:latin typeface="Arial" pitchFamily="34" charset="0"/>
                <a:ea typeface="Arial" pitchFamily="34" charset="-122"/>
                <a:cs typeface="Arial" pitchFamily="34" charset="-120"/>
              </a:rPr>
              <a:t>If your customer wants you to do the work</a:t>
            </a:r>
            <a:endParaRPr lang="en-US" sz="2175" dirty="0"/>
          </a:p>
        </p:txBody>
      </p:sp>
      <p:sp>
        <p:nvSpPr>
          <p:cNvPr id="18" name="Shape 15"/>
          <p:cNvSpPr/>
          <p:nvPr/>
        </p:nvSpPr>
        <p:spPr>
          <a:xfrm>
            <a:off x="9791700" y="4403080"/>
            <a:ext cx="133350" cy="133350"/>
          </a:xfrm>
          <a:prstGeom prst="ellipse">
            <a:avLst/>
          </a:prstGeom>
          <a:solidFill>
            <a:srgbClr val="EF5B2A"/>
          </a:solidFill>
          <a:ln/>
        </p:spPr>
        <p:txBody>
          <a:bodyPr/>
          <a:lstStyle/>
          <a:p>
            <a:endParaRPr lang="en-GB"/>
          </a:p>
        </p:txBody>
      </p:sp>
      <p:sp>
        <p:nvSpPr>
          <p:cNvPr id="19" name="Text 16"/>
          <p:cNvSpPr/>
          <p:nvPr/>
        </p:nvSpPr>
        <p:spPr>
          <a:xfrm>
            <a:off x="10115550" y="4279255"/>
            <a:ext cx="7122605" cy="822424"/>
          </a:xfrm>
          <a:prstGeom prst="rect">
            <a:avLst/>
          </a:prstGeom>
          <a:noFill/>
          <a:ln/>
        </p:spPr>
        <p:txBody>
          <a:bodyPr wrap="square" lIns="25400" tIns="25400" rIns="25400" bIns="25400" rtlCol="0" anchor="t">
            <a:normAutofit lnSpcReduction="10000"/>
          </a:bodyPr>
          <a:lstStyle/>
          <a:p>
            <a:pPr marL="0" indent="0" algn="l">
              <a:lnSpc>
                <a:spcPct val="124788"/>
              </a:lnSpc>
              <a:buNone/>
            </a:pPr>
            <a:r>
              <a:rPr lang="en-US" sz="2175" dirty="0">
                <a:solidFill>
                  <a:srgbClr val="2C3A52"/>
                </a:solidFill>
                <a:latin typeface="Arial" pitchFamily="34" charset="0"/>
                <a:ea typeface="Arial" pitchFamily="34" charset="-122"/>
                <a:cs typeface="Arial" pitchFamily="34" charset="-120"/>
              </a:rPr>
              <a:t>If the work has been completed by someone else….. Boo. That sucks! But at least you can move on from it</a:t>
            </a:r>
            <a:endParaRPr lang="en-US" sz="2175" dirty="0"/>
          </a:p>
        </p:txBody>
      </p:sp>
      <p:sp>
        <p:nvSpPr>
          <p:cNvPr id="20" name="Shape 17"/>
          <p:cNvSpPr/>
          <p:nvPr/>
        </p:nvSpPr>
        <p:spPr>
          <a:xfrm>
            <a:off x="9791700" y="5396954"/>
            <a:ext cx="133350" cy="133350"/>
          </a:xfrm>
          <a:prstGeom prst="ellipse">
            <a:avLst/>
          </a:prstGeom>
          <a:solidFill>
            <a:srgbClr val="EF5B2A"/>
          </a:solidFill>
          <a:ln/>
        </p:spPr>
        <p:txBody>
          <a:bodyPr/>
          <a:lstStyle/>
          <a:p>
            <a:endParaRPr lang="en-GB"/>
          </a:p>
        </p:txBody>
      </p:sp>
      <p:sp>
        <p:nvSpPr>
          <p:cNvPr id="21" name="Text 18"/>
          <p:cNvSpPr/>
          <p:nvPr/>
        </p:nvSpPr>
        <p:spPr>
          <a:xfrm>
            <a:off x="10115550" y="5273129"/>
            <a:ext cx="7122605" cy="822424"/>
          </a:xfrm>
          <a:prstGeom prst="rect">
            <a:avLst/>
          </a:prstGeom>
          <a:noFill/>
          <a:ln/>
        </p:spPr>
        <p:txBody>
          <a:bodyPr wrap="square" lIns="25400" tIns="25400" rIns="25400" bIns="25400" rtlCol="0" anchor="t">
            <a:normAutofit lnSpcReduction="10000"/>
          </a:bodyPr>
          <a:lstStyle/>
          <a:p>
            <a:pPr marL="0" indent="0" algn="l">
              <a:lnSpc>
                <a:spcPct val="124788"/>
              </a:lnSpc>
              <a:buNone/>
            </a:pPr>
            <a:r>
              <a:rPr lang="en-US" sz="2175" dirty="0">
                <a:solidFill>
                  <a:srgbClr val="2C3A52"/>
                </a:solidFill>
                <a:latin typeface="Arial" pitchFamily="34" charset="0"/>
                <a:ea typeface="Arial" pitchFamily="34" charset="-122"/>
                <a:cs typeface="Arial" pitchFamily="34" charset="-120"/>
              </a:rPr>
              <a:t>By re-engaging on old work, you can talk about new projects that they might have coming up.</a:t>
            </a:r>
            <a:endParaRPr lang="en-US" sz="217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38200" y="685800"/>
            <a:ext cx="10257309" cy="819150"/>
          </a:xfrm>
          <a:prstGeom prst="rect">
            <a:avLst/>
          </a:prstGeom>
          <a:noFill/>
          <a:ln/>
        </p:spPr>
        <p:txBody>
          <a:bodyPr wrap="square" lIns="25400" tIns="25400" rIns="25400" bIns="25400" rtlCol="0" anchor="t">
            <a:normAutofit lnSpcReduction="10000"/>
          </a:bodyPr>
          <a:lstStyle/>
          <a:p>
            <a:pPr marL="0" indent="0" algn="l">
              <a:lnSpc>
                <a:spcPct val="87234"/>
              </a:lnSpc>
              <a:buNone/>
            </a:pPr>
            <a:r>
              <a:rPr lang="en-US" sz="6150" b="1" kern="0" spc="-123" dirty="0">
                <a:solidFill>
                  <a:srgbClr val="11479E"/>
                </a:solidFill>
                <a:latin typeface="Arial" pitchFamily="34" charset="0"/>
                <a:ea typeface="Arial" pitchFamily="34" charset="-122"/>
                <a:cs typeface="Arial" pitchFamily="34" charset="-120"/>
              </a:rPr>
              <a:t>Our Clients</a:t>
            </a:r>
            <a:endParaRPr lang="en-US" sz="6150" dirty="0"/>
          </a:p>
        </p:txBody>
      </p:sp>
      <p:sp>
        <p:nvSpPr>
          <p:cNvPr id="3" name="Text 1"/>
          <p:cNvSpPr/>
          <p:nvPr/>
        </p:nvSpPr>
        <p:spPr>
          <a:xfrm>
            <a:off x="838200" y="1638300"/>
            <a:ext cx="10257309" cy="438150"/>
          </a:xfrm>
          <a:prstGeom prst="rect">
            <a:avLst/>
          </a:prstGeom>
          <a:noFill/>
          <a:ln/>
        </p:spPr>
        <p:txBody>
          <a:bodyPr wrap="square" lIns="25400" tIns="25400" rIns="25400" bIns="25400" rtlCol="0" anchor="t">
            <a:normAutofit lnSpcReduction="10000"/>
          </a:bodyPr>
          <a:lstStyle/>
          <a:p>
            <a:pPr marL="0" indent="0" algn="l">
              <a:lnSpc>
                <a:spcPct val="123529"/>
              </a:lnSpc>
              <a:buNone/>
            </a:pPr>
            <a:r>
              <a:rPr lang="en-US" sz="2250" dirty="0">
                <a:solidFill>
                  <a:srgbClr val="4A5568"/>
                </a:solidFill>
                <a:latin typeface="Arial" pitchFamily="34" charset="0"/>
                <a:ea typeface="Arial" pitchFamily="34" charset="-122"/>
                <a:cs typeface="Arial" pitchFamily="34" charset="-120"/>
              </a:rPr>
              <a:t>Over the past five years, we have worked within the following business sectors:</a:t>
            </a:r>
            <a:endParaRPr lang="en-US" sz="2250" dirty="0"/>
          </a:p>
        </p:txBody>
      </p:sp>
      <p:pic>
        <p:nvPicPr>
          <p:cNvPr id="4" name="Image 0" descr="preencoded.png"/>
          <p:cNvPicPr>
            <a:picLocks noChangeAspect="1"/>
          </p:cNvPicPr>
          <p:nvPr/>
        </p:nvPicPr>
        <p:blipFill>
          <a:blip r:embed="rId3"/>
          <a:stretch>
            <a:fillRect/>
          </a:stretch>
        </p:blipFill>
        <p:spPr>
          <a:xfrm>
            <a:off x="14039850" y="171450"/>
            <a:ext cx="3914775" cy="2333625"/>
          </a:xfrm>
          <a:prstGeom prst="rect">
            <a:avLst/>
          </a:prstGeom>
        </p:spPr>
      </p:pic>
      <p:sp>
        <p:nvSpPr>
          <p:cNvPr id="5" name="Shape 2"/>
          <p:cNvSpPr/>
          <p:nvPr/>
        </p:nvSpPr>
        <p:spPr>
          <a:xfrm>
            <a:off x="838200" y="2228850"/>
            <a:ext cx="1333500" cy="57150"/>
          </a:xfrm>
          <a:prstGeom prst="rect">
            <a:avLst/>
          </a:prstGeom>
          <a:solidFill>
            <a:srgbClr val="EF5B2A"/>
          </a:solidFill>
          <a:ln/>
        </p:spPr>
        <p:txBody>
          <a:bodyPr/>
          <a:lstStyle/>
          <a:p>
            <a:endParaRPr lang="en-GB"/>
          </a:p>
        </p:txBody>
      </p:sp>
      <p:sp>
        <p:nvSpPr>
          <p:cNvPr id="6" name="Shape 3"/>
          <p:cNvSpPr/>
          <p:nvPr/>
        </p:nvSpPr>
        <p:spPr>
          <a:xfrm>
            <a:off x="838200" y="2609850"/>
            <a:ext cx="28575" cy="465088"/>
          </a:xfrm>
          <a:prstGeom prst="rect">
            <a:avLst/>
          </a:prstGeom>
          <a:solidFill>
            <a:srgbClr val="DBE3F2"/>
          </a:solidFill>
          <a:ln/>
        </p:spPr>
        <p:txBody>
          <a:bodyPr/>
          <a:lstStyle/>
          <a:p>
            <a:endParaRPr lang="en-GB"/>
          </a:p>
        </p:txBody>
      </p:sp>
      <p:sp>
        <p:nvSpPr>
          <p:cNvPr id="7" name="Text 4"/>
          <p:cNvSpPr/>
          <p:nvPr/>
        </p:nvSpPr>
        <p:spPr>
          <a:xfrm>
            <a:off x="1114425" y="2676525"/>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Construction</a:t>
            </a:r>
            <a:endParaRPr lang="en-US" sz="1950" dirty="0"/>
          </a:p>
        </p:txBody>
      </p:sp>
      <p:sp>
        <p:nvSpPr>
          <p:cNvPr id="8" name="Shape 5"/>
          <p:cNvSpPr/>
          <p:nvPr/>
        </p:nvSpPr>
        <p:spPr>
          <a:xfrm>
            <a:off x="838200" y="3074938"/>
            <a:ext cx="28575" cy="465088"/>
          </a:xfrm>
          <a:prstGeom prst="rect">
            <a:avLst/>
          </a:prstGeom>
          <a:solidFill>
            <a:srgbClr val="DBE3F2"/>
          </a:solidFill>
          <a:ln/>
        </p:spPr>
        <p:txBody>
          <a:bodyPr/>
          <a:lstStyle/>
          <a:p>
            <a:endParaRPr lang="en-GB"/>
          </a:p>
        </p:txBody>
      </p:sp>
      <p:sp>
        <p:nvSpPr>
          <p:cNvPr id="9" name="Text 6"/>
          <p:cNvSpPr/>
          <p:nvPr/>
        </p:nvSpPr>
        <p:spPr>
          <a:xfrm>
            <a:off x="1114425" y="3141613"/>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Commercial finance – invoice finance</a:t>
            </a:r>
            <a:endParaRPr lang="en-US" sz="1950" dirty="0"/>
          </a:p>
        </p:txBody>
      </p:sp>
      <p:sp>
        <p:nvSpPr>
          <p:cNvPr id="10" name="Shape 7"/>
          <p:cNvSpPr/>
          <p:nvPr/>
        </p:nvSpPr>
        <p:spPr>
          <a:xfrm>
            <a:off x="838200" y="3540026"/>
            <a:ext cx="28575" cy="465088"/>
          </a:xfrm>
          <a:prstGeom prst="rect">
            <a:avLst/>
          </a:prstGeom>
          <a:solidFill>
            <a:srgbClr val="DBE3F2"/>
          </a:solidFill>
          <a:ln/>
        </p:spPr>
        <p:txBody>
          <a:bodyPr/>
          <a:lstStyle/>
          <a:p>
            <a:endParaRPr lang="en-GB"/>
          </a:p>
        </p:txBody>
      </p:sp>
      <p:sp>
        <p:nvSpPr>
          <p:cNvPr id="11" name="Text 8"/>
          <p:cNvSpPr/>
          <p:nvPr/>
        </p:nvSpPr>
        <p:spPr>
          <a:xfrm>
            <a:off x="1114425" y="3606701"/>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Insolvency</a:t>
            </a:r>
            <a:endParaRPr lang="en-US" sz="1950" dirty="0"/>
          </a:p>
        </p:txBody>
      </p:sp>
      <p:sp>
        <p:nvSpPr>
          <p:cNvPr id="12" name="Shape 9"/>
          <p:cNvSpPr/>
          <p:nvPr/>
        </p:nvSpPr>
        <p:spPr>
          <a:xfrm>
            <a:off x="838200" y="4005114"/>
            <a:ext cx="28575" cy="465088"/>
          </a:xfrm>
          <a:prstGeom prst="rect">
            <a:avLst/>
          </a:prstGeom>
          <a:solidFill>
            <a:srgbClr val="DBE3F2"/>
          </a:solidFill>
          <a:ln/>
        </p:spPr>
        <p:txBody>
          <a:bodyPr/>
          <a:lstStyle/>
          <a:p>
            <a:endParaRPr lang="en-GB"/>
          </a:p>
        </p:txBody>
      </p:sp>
      <p:sp>
        <p:nvSpPr>
          <p:cNvPr id="13" name="Text 10"/>
          <p:cNvSpPr/>
          <p:nvPr/>
        </p:nvSpPr>
        <p:spPr>
          <a:xfrm>
            <a:off x="1114425" y="4071789"/>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Fleet management – vehicle bodywork repair</a:t>
            </a:r>
            <a:endParaRPr lang="en-US" sz="1950" dirty="0"/>
          </a:p>
        </p:txBody>
      </p:sp>
      <p:sp>
        <p:nvSpPr>
          <p:cNvPr id="14" name="Shape 11"/>
          <p:cNvSpPr/>
          <p:nvPr/>
        </p:nvSpPr>
        <p:spPr>
          <a:xfrm>
            <a:off x="838200" y="4470202"/>
            <a:ext cx="28575" cy="465088"/>
          </a:xfrm>
          <a:prstGeom prst="rect">
            <a:avLst/>
          </a:prstGeom>
          <a:solidFill>
            <a:srgbClr val="DBE3F2"/>
          </a:solidFill>
          <a:ln/>
        </p:spPr>
        <p:txBody>
          <a:bodyPr/>
          <a:lstStyle/>
          <a:p>
            <a:endParaRPr lang="en-GB"/>
          </a:p>
        </p:txBody>
      </p:sp>
      <p:sp>
        <p:nvSpPr>
          <p:cNvPr id="15" name="Text 12"/>
          <p:cNvSpPr/>
          <p:nvPr/>
        </p:nvSpPr>
        <p:spPr>
          <a:xfrm>
            <a:off x="1114425" y="4536877"/>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Financial derivatives &amp; hedge fund broking</a:t>
            </a:r>
            <a:endParaRPr lang="en-US" sz="1950" dirty="0"/>
          </a:p>
        </p:txBody>
      </p:sp>
      <p:sp>
        <p:nvSpPr>
          <p:cNvPr id="16" name="Shape 13"/>
          <p:cNvSpPr/>
          <p:nvPr/>
        </p:nvSpPr>
        <p:spPr>
          <a:xfrm>
            <a:off x="838200" y="4935289"/>
            <a:ext cx="28575" cy="465088"/>
          </a:xfrm>
          <a:prstGeom prst="rect">
            <a:avLst/>
          </a:prstGeom>
          <a:solidFill>
            <a:srgbClr val="DBE3F2"/>
          </a:solidFill>
          <a:ln/>
        </p:spPr>
        <p:txBody>
          <a:bodyPr/>
          <a:lstStyle/>
          <a:p>
            <a:endParaRPr lang="en-GB"/>
          </a:p>
        </p:txBody>
      </p:sp>
      <p:sp>
        <p:nvSpPr>
          <p:cNvPr id="17" name="Text 14"/>
          <p:cNvSpPr/>
          <p:nvPr/>
        </p:nvSpPr>
        <p:spPr>
          <a:xfrm>
            <a:off x="1114425" y="5001964"/>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Land drainage – commercial</a:t>
            </a:r>
            <a:endParaRPr lang="en-US" sz="1950" dirty="0"/>
          </a:p>
        </p:txBody>
      </p:sp>
      <p:sp>
        <p:nvSpPr>
          <p:cNvPr id="18" name="Shape 15"/>
          <p:cNvSpPr/>
          <p:nvPr/>
        </p:nvSpPr>
        <p:spPr>
          <a:xfrm>
            <a:off x="838200" y="5400377"/>
            <a:ext cx="28575" cy="465088"/>
          </a:xfrm>
          <a:prstGeom prst="rect">
            <a:avLst/>
          </a:prstGeom>
          <a:solidFill>
            <a:srgbClr val="DBE3F2"/>
          </a:solidFill>
          <a:ln/>
        </p:spPr>
        <p:txBody>
          <a:bodyPr/>
          <a:lstStyle/>
          <a:p>
            <a:endParaRPr lang="en-GB"/>
          </a:p>
        </p:txBody>
      </p:sp>
      <p:sp>
        <p:nvSpPr>
          <p:cNvPr id="19" name="Text 16"/>
          <p:cNvSpPr/>
          <p:nvPr/>
        </p:nvSpPr>
        <p:spPr>
          <a:xfrm>
            <a:off x="1114425" y="5467052"/>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Land drainage – domestic</a:t>
            </a:r>
            <a:endParaRPr lang="en-US" sz="1950" dirty="0"/>
          </a:p>
        </p:txBody>
      </p:sp>
      <p:sp>
        <p:nvSpPr>
          <p:cNvPr id="20" name="Shape 17"/>
          <p:cNvSpPr/>
          <p:nvPr/>
        </p:nvSpPr>
        <p:spPr>
          <a:xfrm>
            <a:off x="838200" y="5865465"/>
            <a:ext cx="28575" cy="465088"/>
          </a:xfrm>
          <a:prstGeom prst="rect">
            <a:avLst/>
          </a:prstGeom>
          <a:solidFill>
            <a:srgbClr val="DBE3F2"/>
          </a:solidFill>
          <a:ln/>
        </p:spPr>
        <p:txBody>
          <a:bodyPr/>
          <a:lstStyle/>
          <a:p>
            <a:endParaRPr lang="en-GB"/>
          </a:p>
        </p:txBody>
      </p:sp>
      <p:sp>
        <p:nvSpPr>
          <p:cNvPr id="21" name="Text 18"/>
          <p:cNvSpPr/>
          <p:nvPr/>
        </p:nvSpPr>
        <p:spPr>
          <a:xfrm>
            <a:off x="1114425" y="5932140"/>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IT support</a:t>
            </a:r>
            <a:endParaRPr lang="en-US" sz="1950" dirty="0"/>
          </a:p>
        </p:txBody>
      </p:sp>
      <p:sp>
        <p:nvSpPr>
          <p:cNvPr id="22" name="Shape 19"/>
          <p:cNvSpPr/>
          <p:nvPr/>
        </p:nvSpPr>
        <p:spPr>
          <a:xfrm>
            <a:off x="838200" y="6330553"/>
            <a:ext cx="28575" cy="465088"/>
          </a:xfrm>
          <a:prstGeom prst="rect">
            <a:avLst/>
          </a:prstGeom>
          <a:solidFill>
            <a:srgbClr val="DBE3F2"/>
          </a:solidFill>
          <a:ln/>
        </p:spPr>
        <p:txBody>
          <a:bodyPr/>
          <a:lstStyle/>
          <a:p>
            <a:endParaRPr lang="en-GB"/>
          </a:p>
        </p:txBody>
      </p:sp>
      <p:sp>
        <p:nvSpPr>
          <p:cNvPr id="23" name="Text 20"/>
          <p:cNvSpPr/>
          <p:nvPr/>
        </p:nvSpPr>
        <p:spPr>
          <a:xfrm>
            <a:off x="1114425" y="6397228"/>
            <a:ext cx="5060823" cy="369838"/>
          </a:xfrm>
          <a:prstGeom prst="rect">
            <a:avLst/>
          </a:prstGeom>
          <a:noFill/>
          <a:ln/>
        </p:spPr>
        <p:txBody>
          <a:bodyPr wrap="square" lIns="25400" tIns="25400" rIns="25400" bIns="25400" rtlCol="0" anchor="t">
            <a:normAutofit fontScale="92500"/>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Fire and security installation and maintenance</a:t>
            </a:r>
            <a:endParaRPr lang="en-US" sz="1950" dirty="0"/>
          </a:p>
        </p:txBody>
      </p:sp>
      <p:sp>
        <p:nvSpPr>
          <p:cNvPr id="24" name="Shape 21"/>
          <p:cNvSpPr/>
          <p:nvPr/>
        </p:nvSpPr>
        <p:spPr>
          <a:xfrm>
            <a:off x="838200" y="6795641"/>
            <a:ext cx="28575" cy="465088"/>
          </a:xfrm>
          <a:prstGeom prst="rect">
            <a:avLst/>
          </a:prstGeom>
          <a:solidFill>
            <a:srgbClr val="DBE3F2"/>
          </a:solidFill>
          <a:ln/>
        </p:spPr>
        <p:txBody>
          <a:bodyPr/>
          <a:lstStyle/>
          <a:p>
            <a:endParaRPr lang="en-GB"/>
          </a:p>
        </p:txBody>
      </p:sp>
      <p:sp>
        <p:nvSpPr>
          <p:cNvPr id="25" name="Text 22"/>
          <p:cNvSpPr/>
          <p:nvPr/>
        </p:nvSpPr>
        <p:spPr>
          <a:xfrm>
            <a:off x="1114425" y="6862316"/>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Electrical contracting</a:t>
            </a:r>
            <a:endParaRPr lang="en-US" sz="1950" dirty="0"/>
          </a:p>
        </p:txBody>
      </p:sp>
      <p:sp>
        <p:nvSpPr>
          <p:cNvPr id="26" name="Shape 23"/>
          <p:cNvSpPr/>
          <p:nvPr/>
        </p:nvSpPr>
        <p:spPr>
          <a:xfrm>
            <a:off x="838200" y="7260729"/>
            <a:ext cx="28575" cy="465088"/>
          </a:xfrm>
          <a:prstGeom prst="rect">
            <a:avLst/>
          </a:prstGeom>
          <a:solidFill>
            <a:srgbClr val="DBE3F2"/>
          </a:solidFill>
          <a:ln/>
        </p:spPr>
        <p:txBody>
          <a:bodyPr/>
          <a:lstStyle/>
          <a:p>
            <a:endParaRPr lang="en-GB"/>
          </a:p>
        </p:txBody>
      </p:sp>
      <p:sp>
        <p:nvSpPr>
          <p:cNvPr id="27" name="Text 24"/>
          <p:cNvSpPr/>
          <p:nvPr/>
        </p:nvSpPr>
        <p:spPr>
          <a:xfrm>
            <a:off x="1114425" y="7327404"/>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HR and employment law</a:t>
            </a:r>
            <a:endParaRPr lang="en-US" sz="1950" dirty="0"/>
          </a:p>
        </p:txBody>
      </p:sp>
      <p:sp>
        <p:nvSpPr>
          <p:cNvPr id="28" name="Shape 25"/>
          <p:cNvSpPr/>
          <p:nvPr/>
        </p:nvSpPr>
        <p:spPr>
          <a:xfrm>
            <a:off x="6553200" y="2609850"/>
            <a:ext cx="28575" cy="465088"/>
          </a:xfrm>
          <a:prstGeom prst="rect">
            <a:avLst/>
          </a:prstGeom>
          <a:solidFill>
            <a:srgbClr val="DBE3F2"/>
          </a:solidFill>
          <a:ln/>
        </p:spPr>
        <p:txBody>
          <a:bodyPr/>
          <a:lstStyle/>
          <a:p>
            <a:endParaRPr lang="en-GB"/>
          </a:p>
        </p:txBody>
      </p:sp>
      <p:sp>
        <p:nvSpPr>
          <p:cNvPr id="29" name="Text 26"/>
          <p:cNvSpPr/>
          <p:nvPr/>
        </p:nvSpPr>
        <p:spPr>
          <a:xfrm>
            <a:off x="6829425" y="2676525"/>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Software development</a:t>
            </a:r>
            <a:endParaRPr lang="en-US" sz="1950" dirty="0"/>
          </a:p>
        </p:txBody>
      </p:sp>
      <p:sp>
        <p:nvSpPr>
          <p:cNvPr id="30" name="Shape 27"/>
          <p:cNvSpPr/>
          <p:nvPr/>
        </p:nvSpPr>
        <p:spPr>
          <a:xfrm>
            <a:off x="6553200" y="3074938"/>
            <a:ext cx="28575" cy="465088"/>
          </a:xfrm>
          <a:prstGeom prst="rect">
            <a:avLst/>
          </a:prstGeom>
          <a:solidFill>
            <a:srgbClr val="DBE3F2"/>
          </a:solidFill>
          <a:ln/>
        </p:spPr>
        <p:txBody>
          <a:bodyPr/>
          <a:lstStyle/>
          <a:p>
            <a:endParaRPr lang="en-GB"/>
          </a:p>
        </p:txBody>
      </p:sp>
      <p:sp>
        <p:nvSpPr>
          <p:cNvPr id="31" name="Text 28"/>
          <p:cNvSpPr/>
          <p:nvPr/>
        </p:nvSpPr>
        <p:spPr>
          <a:xfrm>
            <a:off x="6829425" y="3141613"/>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Courier &amp; logistics services</a:t>
            </a:r>
            <a:endParaRPr lang="en-US" sz="1950" dirty="0"/>
          </a:p>
        </p:txBody>
      </p:sp>
      <p:sp>
        <p:nvSpPr>
          <p:cNvPr id="32" name="Shape 29"/>
          <p:cNvSpPr/>
          <p:nvPr/>
        </p:nvSpPr>
        <p:spPr>
          <a:xfrm>
            <a:off x="6553200" y="3540026"/>
            <a:ext cx="28575" cy="465088"/>
          </a:xfrm>
          <a:prstGeom prst="rect">
            <a:avLst/>
          </a:prstGeom>
          <a:solidFill>
            <a:srgbClr val="DBE3F2"/>
          </a:solidFill>
          <a:ln/>
        </p:spPr>
        <p:txBody>
          <a:bodyPr/>
          <a:lstStyle/>
          <a:p>
            <a:endParaRPr lang="en-GB"/>
          </a:p>
        </p:txBody>
      </p:sp>
      <p:sp>
        <p:nvSpPr>
          <p:cNvPr id="33" name="Text 30"/>
          <p:cNvSpPr/>
          <p:nvPr/>
        </p:nvSpPr>
        <p:spPr>
          <a:xfrm>
            <a:off x="6829425" y="3606701"/>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Market research</a:t>
            </a:r>
            <a:endParaRPr lang="en-US" sz="1950" dirty="0"/>
          </a:p>
        </p:txBody>
      </p:sp>
      <p:sp>
        <p:nvSpPr>
          <p:cNvPr id="34" name="Shape 31"/>
          <p:cNvSpPr/>
          <p:nvPr/>
        </p:nvSpPr>
        <p:spPr>
          <a:xfrm>
            <a:off x="6553200" y="4005114"/>
            <a:ext cx="28575" cy="465088"/>
          </a:xfrm>
          <a:prstGeom prst="rect">
            <a:avLst/>
          </a:prstGeom>
          <a:solidFill>
            <a:srgbClr val="DBE3F2"/>
          </a:solidFill>
          <a:ln/>
        </p:spPr>
        <p:txBody>
          <a:bodyPr/>
          <a:lstStyle/>
          <a:p>
            <a:endParaRPr lang="en-GB"/>
          </a:p>
        </p:txBody>
      </p:sp>
      <p:sp>
        <p:nvSpPr>
          <p:cNvPr id="35" name="Text 32"/>
          <p:cNvSpPr/>
          <p:nvPr/>
        </p:nvSpPr>
        <p:spPr>
          <a:xfrm>
            <a:off x="6829425" y="4071789"/>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Commercial printing</a:t>
            </a:r>
            <a:endParaRPr lang="en-US" sz="1950" dirty="0"/>
          </a:p>
        </p:txBody>
      </p:sp>
      <p:sp>
        <p:nvSpPr>
          <p:cNvPr id="36" name="Shape 33"/>
          <p:cNvSpPr/>
          <p:nvPr/>
        </p:nvSpPr>
        <p:spPr>
          <a:xfrm>
            <a:off x="6553200" y="4470202"/>
            <a:ext cx="28575" cy="465088"/>
          </a:xfrm>
          <a:prstGeom prst="rect">
            <a:avLst/>
          </a:prstGeom>
          <a:solidFill>
            <a:srgbClr val="DBE3F2"/>
          </a:solidFill>
          <a:ln/>
        </p:spPr>
        <p:txBody>
          <a:bodyPr/>
          <a:lstStyle/>
          <a:p>
            <a:endParaRPr lang="en-GB"/>
          </a:p>
        </p:txBody>
      </p:sp>
      <p:sp>
        <p:nvSpPr>
          <p:cNvPr id="37" name="Text 34"/>
          <p:cNvSpPr/>
          <p:nvPr/>
        </p:nvSpPr>
        <p:spPr>
          <a:xfrm>
            <a:off x="6829425" y="4536877"/>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Health &amp; Safety audit, advice and training</a:t>
            </a:r>
            <a:endParaRPr lang="en-US" sz="1950" dirty="0"/>
          </a:p>
        </p:txBody>
      </p:sp>
      <p:sp>
        <p:nvSpPr>
          <p:cNvPr id="38" name="Shape 35"/>
          <p:cNvSpPr/>
          <p:nvPr/>
        </p:nvSpPr>
        <p:spPr>
          <a:xfrm>
            <a:off x="6553200" y="4935289"/>
            <a:ext cx="28575" cy="465088"/>
          </a:xfrm>
          <a:prstGeom prst="rect">
            <a:avLst/>
          </a:prstGeom>
          <a:solidFill>
            <a:srgbClr val="DBE3F2"/>
          </a:solidFill>
          <a:ln/>
        </p:spPr>
        <p:txBody>
          <a:bodyPr/>
          <a:lstStyle/>
          <a:p>
            <a:endParaRPr lang="en-GB"/>
          </a:p>
        </p:txBody>
      </p:sp>
      <p:sp>
        <p:nvSpPr>
          <p:cNvPr id="39" name="Text 36"/>
          <p:cNvSpPr/>
          <p:nvPr/>
        </p:nvSpPr>
        <p:spPr>
          <a:xfrm>
            <a:off x="6829425" y="5001964"/>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Debt recovery</a:t>
            </a:r>
            <a:endParaRPr lang="en-US" sz="1950" dirty="0"/>
          </a:p>
        </p:txBody>
      </p:sp>
      <p:sp>
        <p:nvSpPr>
          <p:cNvPr id="40" name="Shape 37"/>
          <p:cNvSpPr/>
          <p:nvPr/>
        </p:nvSpPr>
        <p:spPr>
          <a:xfrm>
            <a:off x="6553200" y="5400377"/>
            <a:ext cx="28575" cy="465088"/>
          </a:xfrm>
          <a:prstGeom prst="rect">
            <a:avLst/>
          </a:prstGeom>
          <a:solidFill>
            <a:srgbClr val="DBE3F2"/>
          </a:solidFill>
          <a:ln/>
        </p:spPr>
        <p:txBody>
          <a:bodyPr/>
          <a:lstStyle/>
          <a:p>
            <a:endParaRPr lang="en-GB"/>
          </a:p>
        </p:txBody>
      </p:sp>
      <p:sp>
        <p:nvSpPr>
          <p:cNvPr id="41" name="Text 38"/>
          <p:cNvSpPr/>
          <p:nvPr/>
        </p:nvSpPr>
        <p:spPr>
          <a:xfrm>
            <a:off x="6829425" y="5467052"/>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Copywriting</a:t>
            </a:r>
            <a:endParaRPr lang="en-US" sz="1950" dirty="0"/>
          </a:p>
        </p:txBody>
      </p:sp>
      <p:sp>
        <p:nvSpPr>
          <p:cNvPr id="42" name="Shape 39"/>
          <p:cNvSpPr/>
          <p:nvPr/>
        </p:nvSpPr>
        <p:spPr>
          <a:xfrm>
            <a:off x="6553200" y="5865465"/>
            <a:ext cx="28575" cy="465088"/>
          </a:xfrm>
          <a:prstGeom prst="rect">
            <a:avLst/>
          </a:prstGeom>
          <a:solidFill>
            <a:srgbClr val="DBE3F2"/>
          </a:solidFill>
          <a:ln/>
        </p:spPr>
        <p:txBody>
          <a:bodyPr/>
          <a:lstStyle/>
          <a:p>
            <a:endParaRPr lang="en-GB"/>
          </a:p>
        </p:txBody>
      </p:sp>
      <p:sp>
        <p:nvSpPr>
          <p:cNvPr id="43" name="Text 40"/>
          <p:cNvSpPr/>
          <p:nvPr/>
        </p:nvSpPr>
        <p:spPr>
          <a:xfrm>
            <a:off x="6829425" y="5932140"/>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Project management</a:t>
            </a:r>
            <a:endParaRPr lang="en-US" sz="1950" dirty="0"/>
          </a:p>
        </p:txBody>
      </p:sp>
      <p:sp>
        <p:nvSpPr>
          <p:cNvPr id="44" name="Shape 41"/>
          <p:cNvSpPr/>
          <p:nvPr/>
        </p:nvSpPr>
        <p:spPr>
          <a:xfrm>
            <a:off x="6553200" y="6330553"/>
            <a:ext cx="28575" cy="465088"/>
          </a:xfrm>
          <a:prstGeom prst="rect">
            <a:avLst/>
          </a:prstGeom>
          <a:solidFill>
            <a:srgbClr val="DBE3F2"/>
          </a:solidFill>
          <a:ln/>
        </p:spPr>
        <p:txBody>
          <a:bodyPr/>
          <a:lstStyle/>
          <a:p>
            <a:endParaRPr lang="en-GB"/>
          </a:p>
        </p:txBody>
      </p:sp>
      <p:sp>
        <p:nvSpPr>
          <p:cNvPr id="45" name="Text 42"/>
          <p:cNvSpPr/>
          <p:nvPr/>
        </p:nvSpPr>
        <p:spPr>
          <a:xfrm>
            <a:off x="6829425" y="6397228"/>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Insurance broking</a:t>
            </a:r>
            <a:endParaRPr lang="en-US" sz="1950" dirty="0"/>
          </a:p>
        </p:txBody>
      </p:sp>
      <p:sp>
        <p:nvSpPr>
          <p:cNvPr id="46" name="Shape 43"/>
          <p:cNvSpPr/>
          <p:nvPr/>
        </p:nvSpPr>
        <p:spPr>
          <a:xfrm>
            <a:off x="6553200" y="6795641"/>
            <a:ext cx="28575" cy="465088"/>
          </a:xfrm>
          <a:prstGeom prst="rect">
            <a:avLst/>
          </a:prstGeom>
          <a:solidFill>
            <a:srgbClr val="DBE3F2"/>
          </a:solidFill>
          <a:ln/>
        </p:spPr>
        <p:txBody>
          <a:bodyPr/>
          <a:lstStyle/>
          <a:p>
            <a:endParaRPr lang="en-GB"/>
          </a:p>
        </p:txBody>
      </p:sp>
      <p:sp>
        <p:nvSpPr>
          <p:cNvPr id="47" name="Text 44"/>
          <p:cNvSpPr/>
          <p:nvPr/>
        </p:nvSpPr>
        <p:spPr>
          <a:xfrm>
            <a:off x="6829425" y="6862316"/>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Photography</a:t>
            </a:r>
            <a:endParaRPr lang="en-US" sz="1950" dirty="0"/>
          </a:p>
        </p:txBody>
      </p:sp>
      <p:sp>
        <p:nvSpPr>
          <p:cNvPr id="48" name="Shape 45"/>
          <p:cNvSpPr/>
          <p:nvPr/>
        </p:nvSpPr>
        <p:spPr>
          <a:xfrm>
            <a:off x="6553200" y="7260729"/>
            <a:ext cx="28575" cy="465088"/>
          </a:xfrm>
          <a:prstGeom prst="rect">
            <a:avLst/>
          </a:prstGeom>
          <a:solidFill>
            <a:srgbClr val="DBE3F2"/>
          </a:solidFill>
          <a:ln/>
        </p:spPr>
        <p:txBody>
          <a:bodyPr/>
          <a:lstStyle/>
          <a:p>
            <a:endParaRPr lang="en-GB"/>
          </a:p>
        </p:txBody>
      </p:sp>
      <p:sp>
        <p:nvSpPr>
          <p:cNvPr id="49" name="Text 46"/>
          <p:cNvSpPr/>
          <p:nvPr/>
        </p:nvSpPr>
        <p:spPr>
          <a:xfrm>
            <a:off x="6829425" y="7327404"/>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Digital marketing and web analytics</a:t>
            </a:r>
            <a:endParaRPr lang="en-US" sz="1950" dirty="0"/>
          </a:p>
        </p:txBody>
      </p:sp>
      <p:sp>
        <p:nvSpPr>
          <p:cNvPr id="50" name="Shape 47"/>
          <p:cNvSpPr/>
          <p:nvPr/>
        </p:nvSpPr>
        <p:spPr>
          <a:xfrm>
            <a:off x="12268200" y="2609850"/>
            <a:ext cx="28575" cy="465088"/>
          </a:xfrm>
          <a:prstGeom prst="rect">
            <a:avLst/>
          </a:prstGeom>
          <a:solidFill>
            <a:srgbClr val="DBE3F2"/>
          </a:solidFill>
          <a:ln/>
        </p:spPr>
        <p:txBody>
          <a:bodyPr/>
          <a:lstStyle/>
          <a:p>
            <a:endParaRPr lang="en-GB"/>
          </a:p>
        </p:txBody>
      </p:sp>
      <p:sp>
        <p:nvSpPr>
          <p:cNvPr id="51" name="Text 48"/>
          <p:cNvSpPr/>
          <p:nvPr/>
        </p:nvSpPr>
        <p:spPr>
          <a:xfrm>
            <a:off x="12544425" y="2676525"/>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Business coaching and mentoring</a:t>
            </a:r>
            <a:endParaRPr lang="en-US" sz="1950" dirty="0"/>
          </a:p>
        </p:txBody>
      </p:sp>
      <p:sp>
        <p:nvSpPr>
          <p:cNvPr id="52" name="Shape 49"/>
          <p:cNvSpPr/>
          <p:nvPr/>
        </p:nvSpPr>
        <p:spPr>
          <a:xfrm>
            <a:off x="12268200" y="3074938"/>
            <a:ext cx="28575" cy="465088"/>
          </a:xfrm>
          <a:prstGeom prst="rect">
            <a:avLst/>
          </a:prstGeom>
          <a:solidFill>
            <a:srgbClr val="DBE3F2"/>
          </a:solidFill>
          <a:ln/>
        </p:spPr>
        <p:txBody>
          <a:bodyPr/>
          <a:lstStyle/>
          <a:p>
            <a:endParaRPr lang="en-GB"/>
          </a:p>
        </p:txBody>
      </p:sp>
      <p:sp>
        <p:nvSpPr>
          <p:cNvPr id="53" name="Text 50"/>
          <p:cNvSpPr/>
          <p:nvPr/>
        </p:nvSpPr>
        <p:spPr>
          <a:xfrm>
            <a:off x="12544425" y="3141613"/>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Accountancy, tax advisory and legal</a:t>
            </a:r>
            <a:endParaRPr lang="en-US" sz="1950" dirty="0"/>
          </a:p>
        </p:txBody>
      </p:sp>
      <p:sp>
        <p:nvSpPr>
          <p:cNvPr id="54" name="Shape 51"/>
          <p:cNvSpPr/>
          <p:nvPr/>
        </p:nvSpPr>
        <p:spPr>
          <a:xfrm>
            <a:off x="12268200" y="3540026"/>
            <a:ext cx="28575" cy="796826"/>
          </a:xfrm>
          <a:prstGeom prst="rect">
            <a:avLst/>
          </a:prstGeom>
          <a:solidFill>
            <a:srgbClr val="DBE3F2"/>
          </a:solidFill>
          <a:ln/>
        </p:spPr>
        <p:txBody>
          <a:bodyPr/>
          <a:lstStyle/>
          <a:p>
            <a:endParaRPr lang="en-GB"/>
          </a:p>
        </p:txBody>
      </p:sp>
      <p:sp>
        <p:nvSpPr>
          <p:cNvPr id="55" name="Text 52"/>
          <p:cNvSpPr/>
          <p:nvPr/>
        </p:nvSpPr>
        <p:spPr>
          <a:xfrm>
            <a:off x="12544425" y="3606701"/>
            <a:ext cx="5060823" cy="701576"/>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Office services – office furniture and space planning</a:t>
            </a:r>
            <a:endParaRPr lang="en-US" sz="1950" dirty="0"/>
          </a:p>
        </p:txBody>
      </p:sp>
      <p:sp>
        <p:nvSpPr>
          <p:cNvPr id="56" name="Shape 53"/>
          <p:cNvSpPr/>
          <p:nvPr/>
        </p:nvSpPr>
        <p:spPr>
          <a:xfrm>
            <a:off x="12268200" y="4336852"/>
            <a:ext cx="28575" cy="465088"/>
          </a:xfrm>
          <a:prstGeom prst="rect">
            <a:avLst/>
          </a:prstGeom>
          <a:solidFill>
            <a:srgbClr val="DBE3F2"/>
          </a:solidFill>
          <a:ln/>
        </p:spPr>
        <p:txBody>
          <a:bodyPr/>
          <a:lstStyle/>
          <a:p>
            <a:endParaRPr lang="en-GB"/>
          </a:p>
        </p:txBody>
      </p:sp>
      <p:sp>
        <p:nvSpPr>
          <p:cNvPr id="57" name="Text 54"/>
          <p:cNvSpPr/>
          <p:nvPr/>
        </p:nvSpPr>
        <p:spPr>
          <a:xfrm>
            <a:off x="12544425" y="4403527"/>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Business graphics – signage</a:t>
            </a:r>
            <a:endParaRPr lang="en-US" sz="1950" dirty="0"/>
          </a:p>
        </p:txBody>
      </p:sp>
      <p:sp>
        <p:nvSpPr>
          <p:cNvPr id="58" name="Shape 55"/>
          <p:cNvSpPr/>
          <p:nvPr/>
        </p:nvSpPr>
        <p:spPr>
          <a:xfrm>
            <a:off x="12268200" y="4801939"/>
            <a:ext cx="28575" cy="465088"/>
          </a:xfrm>
          <a:prstGeom prst="rect">
            <a:avLst/>
          </a:prstGeom>
          <a:solidFill>
            <a:srgbClr val="DBE3F2"/>
          </a:solidFill>
          <a:ln/>
        </p:spPr>
        <p:txBody>
          <a:bodyPr/>
          <a:lstStyle/>
          <a:p>
            <a:endParaRPr lang="en-GB"/>
          </a:p>
        </p:txBody>
      </p:sp>
      <p:sp>
        <p:nvSpPr>
          <p:cNvPr id="59" name="Text 56"/>
          <p:cNvSpPr/>
          <p:nvPr/>
        </p:nvSpPr>
        <p:spPr>
          <a:xfrm>
            <a:off x="12544425" y="4868614"/>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Hosted telecoms</a:t>
            </a:r>
            <a:endParaRPr lang="en-US" sz="1950" dirty="0"/>
          </a:p>
        </p:txBody>
      </p:sp>
      <p:sp>
        <p:nvSpPr>
          <p:cNvPr id="60" name="Shape 57"/>
          <p:cNvSpPr/>
          <p:nvPr/>
        </p:nvSpPr>
        <p:spPr>
          <a:xfrm>
            <a:off x="12268200" y="5267027"/>
            <a:ext cx="28575" cy="465088"/>
          </a:xfrm>
          <a:prstGeom prst="rect">
            <a:avLst/>
          </a:prstGeom>
          <a:solidFill>
            <a:srgbClr val="DBE3F2"/>
          </a:solidFill>
          <a:ln/>
        </p:spPr>
        <p:txBody>
          <a:bodyPr/>
          <a:lstStyle/>
          <a:p>
            <a:endParaRPr lang="en-GB"/>
          </a:p>
        </p:txBody>
      </p:sp>
      <p:sp>
        <p:nvSpPr>
          <p:cNvPr id="61" name="Text 58"/>
          <p:cNvSpPr/>
          <p:nvPr/>
        </p:nvSpPr>
        <p:spPr>
          <a:xfrm>
            <a:off x="12544425" y="5333702"/>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Vehicle finance</a:t>
            </a:r>
            <a:endParaRPr lang="en-US" sz="1950" dirty="0"/>
          </a:p>
        </p:txBody>
      </p:sp>
      <p:sp>
        <p:nvSpPr>
          <p:cNvPr id="62" name="Shape 59"/>
          <p:cNvSpPr/>
          <p:nvPr/>
        </p:nvSpPr>
        <p:spPr>
          <a:xfrm>
            <a:off x="12268200" y="5732115"/>
            <a:ext cx="28575" cy="465088"/>
          </a:xfrm>
          <a:prstGeom prst="rect">
            <a:avLst/>
          </a:prstGeom>
          <a:solidFill>
            <a:srgbClr val="DBE3F2"/>
          </a:solidFill>
          <a:ln/>
        </p:spPr>
        <p:txBody>
          <a:bodyPr/>
          <a:lstStyle/>
          <a:p>
            <a:endParaRPr lang="en-GB"/>
          </a:p>
        </p:txBody>
      </p:sp>
      <p:sp>
        <p:nvSpPr>
          <p:cNvPr id="63" name="Text 60"/>
          <p:cNvSpPr/>
          <p:nvPr/>
        </p:nvSpPr>
        <p:spPr>
          <a:xfrm>
            <a:off x="12544425" y="5798790"/>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Probate</a:t>
            </a:r>
            <a:endParaRPr lang="en-US" sz="1950" dirty="0"/>
          </a:p>
        </p:txBody>
      </p:sp>
      <p:sp>
        <p:nvSpPr>
          <p:cNvPr id="64" name="Shape 61"/>
          <p:cNvSpPr/>
          <p:nvPr/>
        </p:nvSpPr>
        <p:spPr>
          <a:xfrm>
            <a:off x="12268200" y="6197203"/>
            <a:ext cx="28575" cy="465088"/>
          </a:xfrm>
          <a:prstGeom prst="rect">
            <a:avLst/>
          </a:prstGeom>
          <a:solidFill>
            <a:srgbClr val="DBE3F2"/>
          </a:solidFill>
          <a:ln/>
        </p:spPr>
        <p:txBody>
          <a:bodyPr/>
          <a:lstStyle/>
          <a:p>
            <a:endParaRPr lang="en-GB"/>
          </a:p>
        </p:txBody>
      </p:sp>
      <p:sp>
        <p:nvSpPr>
          <p:cNvPr id="65" name="Text 62"/>
          <p:cNvSpPr/>
          <p:nvPr/>
        </p:nvSpPr>
        <p:spPr>
          <a:xfrm>
            <a:off x="12544425" y="6263878"/>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Corporate events</a:t>
            </a:r>
            <a:endParaRPr lang="en-US" sz="1950" dirty="0"/>
          </a:p>
        </p:txBody>
      </p:sp>
      <p:sp>
        <p:nvSpPr>
          <p:cNvPr id="66" name="Shape 63"/>
          <p:cNvSpPr/>
          <p:nvPr/>
        </p:nvSpPr>
        <p:spPr>
          <a:xfrm>
            <a:off x="12268200" y="6662291"/>
            <a:ext cx="28575" cy="465088"/>
          </a:xfrm>
          <a:prstGeom prst="rect">
            <a:avLst/>
          </a:prstGeom>
          <a:solidFill>
            <a:srgbClr val="DBE3F2"/>
          </a:solidFill>
          <a:ln/>
        </p:spPr>
        <p:txBody>
          <a:bodyPr/>
          <a:lstStyle/>
          <a:p>
            <a:endParaRPr lang="en-GB"/>
          </a:p>
        </p:txBody>
      </p:sp>
      <p:sp>
        <p:nvSpPr>
          <p:cNvPr id="67" name="Text 64"/>
          <p:cNvSpPr/>
          <p:nvPr/>
        </p:nvSpPr>
        <p:spPr>
          <a:xfrm>
            <a:off x="12544425" y="6728966"/>
            <a:ext cx="5060823" cy="369838"/>
          </a:xfrm>
          <a:prstGeom prst="rect">
            <a:avLst/>
          </a:prstGeom>
          <a:noFill/>
          <a:ln/>
        </p:spPr>
        <p:txBody>
          <a:bodyPr wrap="square" lIns="25400" tIns="25400" rIns="25400" bIns="25400" rtlCol="0" anchor="t">
            <a:normAutofit/>
          </a:bodyPr>
          <a:lstStyle/>
          <a:p>
            <a:pPr marL="0" indent="0" algn="l">
              <a:lnSpc>
                <a:spcPct val="112387"/>
              </a:lnSpc>
              <a:buNone/>
            </a:pPr>
            <a:r>
              <a:rPr lang="en-US" sz="1950" dirty="0">
                <a:solidFill>
                  <a:srgbClr val="2C3A52"/>
                </a:solidFill>
                <a:latin typeface="Arial" pitchFamily="34" charset="0"/>
                <a:ea typeface="Arial" pitchFamily="34" charset="-122"/>
                <a:cs typeface="Arial" pitchFamily="34" charset="-120"/>
              </a:rPr>
              <a:t>Technology for recruitment</a:t>
            </a:r>
            <a:endParaRPr lang="en-US" sz="1950" dirty="0"/>
          </a:p>
        </p:txBody>
      </p:sp>
      <p:sp>
        <p:nvSpPr>
          <p:cNvPr id="68" name="Shape 65"/>
          <p:cNvSpPr/>
          <p:nvPr/>
        </p:nvSpPr>
        <p:spPr>
          <a:xfrm>
            <a:off x="0" y="9296400"/>
            <a:ext cx="18288000" cy="990600"/>
          </a:xfrm>
          <a:prstGeom prst="rect">
            <a:avLst/>
          </a:prstGeom>
          <a:solidFill>
            <a:srgbClr val="11479E"/>
          </a:solidFill>
          <a:ln/>
        </p:spPr>
        <p:txBody>
          <a:bodyPr/>
          <a:lstStyle/>
          <a:p>
            <a:endParaRPr lang="en-GB"/>
          </a:p>
        </p:txBody>
      </p:sp>
      <p:sp>
        <p:nvSpPr>
          <p:cNvPr id="69" name="Text 66"/>
          <p:cNvSpPr/>
          <p:nvPr/>
        </p:nvSpPr>
        <p:spPr>
          <a:xfrm>
            <a:off x="13116967" y="9582150"/>
            <a:ext cx="4766117" cy="457200"/>
          </a:xfrm>
          <a:prstGeom prst="rect">
            <a:avLst/>
          </a:prstGeom>
          <a:noFill/>
          <a:ln/>
        </p:spPr>
        <p:txBody>
          <a:bodyPr wrap="square" lIns="25400" tIns="25400" rIns="25400" bIns="25400" rtlCol="0" anchor="t">
            <a:normAutofit lnSpcReduction="10000"/>
          </a:bodyPr>
          <a:lstStyle/>
          <a:p>
            <a:pPr marL="0" indent="0" algn="l">
              <a:lnSpc>
                <a:spcPct val="88000"/>
              </a:lnSpc>
              <a:buNone/>
            </a:pPr>
            <a:r>
              <a:rPr lang="en-US" sz="3300" b="1" dirty="0">
                <a:solidFill>
                  <a:srgbClr val="FFFFFF"/>
                </a:solidFill>
                <a:latin typeface="Arial" pitchFamily="34" charset="0"/>
                <a:ea typeface="Arial" pitchFamily="34" charset="-122"/>
                <a:cs typeface="Arial" pitchFamily="34" charset="-120"/>
              </a:rPr>
              <a:t>How may we help you?</a:t>
            </a:r>
            <a:endParaRPr lang="en-US" sz="3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2F5FB"/>
        </a:solidFill>
        <a:effectLst/>
      </p:bgPr>
    </p:bg>
    <p:spTree>
      <p:nvGrpSpPr>
        <p:cNvPr id="1" name=""/>
        <p:cNvGrpSpPr/>
        <p:nvPr/>
      </p:nvGrpSpPr>
      <p:grpSpPr>
        <a:xfrm>
          <a:off x="0" y="0"/>
          <a:ext cx="0" cy="0"/>
          <a:chOff x="0" y="0"/>
          <a:chExt cx="0" cy="0"/>
        </a:xfrm>
      </p:grpSpPr>
      <p:sp>
        <p:nvSpPr>
          <p:cNvPr id="2" name="Text 0"/>
          <p:cNvSpPr/>
          <p:nvPr/>
        </p:nvSpPr>
        <p:spPr>
          <a:xfrm>
            <a:off x="762000" y="628650"/>
            <a:ext cx="8836462" cy="723900"/>
          </a:xfrm>
          <a:prstGeom prst="rect">
            <a:avLst/>
          </a:prstGeom>
          <a:noFill/>
          <a:ln/>
        </p:spPr>
        <p:txBody>
          <a:bodyPr wrap="square" lIns="25400" tIns="25400" rIns="25400" bIns="25400" rtlCol="0" anchor="t">
            <a:normAutofit lnSpcReduction="10000"/>
          </a:bodyPr>
          <a:lstStyle/>
          <a:p>
            <a:pPr marL="0" indent="0" algn="l">
              <a:lnSpc>
                <a:spcPct val="87805"/>
              </a:lnSpc>
              <a:buNone/>
            </a:pPr>
            <a:r>
              <a:rPr lang="en-US" sz="5400" b="1" kern="0" spc="-108" dirty="0">
                <a:solidFill>
                  <a:srgbClr val="11479E"/>
                </a:solidFill>
                <a:latin typeface="Arial" pitchFamily="34" charset="0"/>
                <a:ea typeface="Arial" pitchFamily="34" charset="-122"/>
                <a:cs typeface="Arial" pitchFamily="34" charset="-120"/>
              </a:rPr>
              <a:t>What people have said……</a:t>
            </a:r>
            <a:endParaRPr lang="en-US" sz="5400" dirty="0"/>
          </a:p>
        </p:txBody>
      </p:sp>
      <p:sp>
        <p:nvSpPr>
          <p:cNvPr id="3" name="Shape 1"/>
          <p:cNvSpPr/>
          <p:nvPr/>
        </p:nvSpPr>
        <p:spPr>
          <a:xfrm>
            <a:off x="9099947" y="942975"/>
            <a:ext cx="8426053" cy="57150"/>
          </a:xfrm>
          <a:prstGeom prst="rect">
            <a:avLst/>
          </a:prstGeom>
          <a:solidFill>
            <a:srgbClr val="EF5B2A"/>
          </a:solidFill>
          <a:ln/>
        </p:spPr>
        <p:txBody>
          <a:bodyPr/>
          <a:lstStyle/>
          <a:p>
            <a:endParaRPr lang="en-GB"/>
          </a:p>
        </p:txBody>
      </p:sp>
      <p:sp>
        <p:nvSpPr>
          <p:cNvPr id="4" name="Shape 2"/>
          <p:cNvSpPr/>
          <p:nvPr/>
        </p:nvSpPr>
        <p:spPr>
          <a:xfrm>
            <a:off x="762000" y="1676400"/>
            <a:ext cx="5359301" cy="6648450"/>
          </a:xfrm>
          <a:prstGeom prst="rect">
            <a:avLst/>
          </a:prstGeom>
          <a:solidFill>
            <a:srgbClr val="FFFFFF"/>
          </a:solidFill>
          <a:ln/>
        </p:spPr>
        <p:txBody>
          <a:bodyPr/>
          <a:lstStyle/>
          <a:p>
            <a:endParaRPr lang="en-GB"/>
          </a:p>
        </p:txBody>
      </p:sp>
      <p:sp>
        <p:nvSpPr>
          <p:cNvPr id="5" name="Shape 3"/>
          <p:cNvSpPr/>
          <p:nvPr/>
        </p:nvSpPr>
        <p:spPr>
          <a:xfrm>
            <a:off x="762000" y="1676400"/>
            <a:ext cx="76200" cy="6648450"/>
          </a:xfrm>
          <a:prstGeom prst="rect">
            <a:avLst/>
          </a:prstGeom>
          <a:solidFill>
            <a:srgbClr val="EF5B2A"/>
          </a:solidFill>
          <a:ln/>
        </p:spPr>
        <p:txBody>
          <a:bodyPr/>
          <a:lstStyle/>
          <a:p>
            <a:endParaRPr lang="en-GB"/>
          </a:p>
        </p:txBody>
      </p:sp>
      <p:sp>
        <p:nvSpPr>
          <p:cNvPr id="6" name="Text 4"/>
          <p:cNvSpPr/>
          <p:nvPr/>
        </p:nvSpPr>
        <p:spPr>
          <a:xfrm>
            <a:off x="1162050" y="1981200"/>
            <a:ext cx="4774463" cy="3810000"/>
          </a:xfrm>
          <a:prstGeom prst="rect">
            <a:avLst/>
          </a:prstGeom>
          <a:noFill/>
          <a:ln/>
        </p:spPr>
        <p:txBody>
          <a:bodyPr wrap="square" lIns="25400" tIns="25400" rIns="25400" bIns="25400" rtlCol="0" anchor="t">
            <a:normAutofit lnSpcReduction="10000"/>
          </a:bodyPr>
          <a:lstStyle/>
          <a:p>
            <a:pPr marL="0" indent="0" algn="l">
              <a:lnSpc>
                <a:spcPct val="124138"/>
              </a:lnSpc>
              <a:buNone/>
            </a:pPr>
            <a:r>
              <a:rPr lang="en-US" sz="1875" dirty="0">
                <a:solidFill>
                  <a:srgbClr val="2C3A52"/>
                </a:solidFill>
                <a:latin typeface="Arial" pitchFamily="34" charset="0"/>
                <a:ea typeface="Arial" pitchFamily="34" charset="-122"/>
                <a:cs typeface="Arial" pitchFamily="34" charset="-120"/>
              </a:rPr>
              <a:t>“I have always found Richard to be very professional in his approach to prospective clients. As can be seen from the structure and content of the approach letters or emails he designs, he has an eye for detail, works diligently to identify client needs and expectations and has a feel for how his associates work and an understanding of their expertise. He conveys this message across to prospective clients in a straightforward but positive manner.</a:t>
            </a:r>
            <a:endParaRPr lang="en-US" sz="1875" dirty="0"/>
          </a:p>
        </p:txBody>
      </p:sp>
      <p:sp>
        <p:nvSpPr>
          <p:cNvPr id="7" name="Text 5"/>
          <p:cNvSpPr/>
          <p:nvPr/>
        </p:nvSpPr>
        <p:spPr>
          <a:xfrm>
            <a:off x="1162050" y="5962650"/>
            <a:ext cx="4774463" cy="2095500"/>
          </a:xfrm>
          <a:prstGeom prst="rect">
            <a:avLst/>
          </a:prstGeom>
          <a:noFill/>
          <a:ln/>
        </p:spPr>
        <p:txBody>
          <a:bodyPr wrap="square" lIns="25400" tIns="25400" rIns="25400" bIns="25400" rtlCol="0" anchor="t">
            <a:normAutofit lnSpcReduction="10000"/>
          </a:bodyPr>
          <a:lstStyle/>
          <a:p>
            <a:pPr marL="0" indent="0" algn="l">
              <a:lnSpc>
                <a:spcPct val="124138"/>
              </a:lnSpc>
              <a:buNone/>
            </a:pPr>
            <a:r>
              <a:rPr lang="en-US" sz="1875" dirty="0">
                <a:solidFill>
                  <a:srgbClr val="2C3A52"/>
                </a:solidFill>
                <a:latin typeface="Arial" pitchFamily="34" charset="0"/>
                <a:ea typeface="Arial" pitchFamily="34" charset="-122"/>
                <a:cs typeface="Arial" pitchFamily="34" charset="-120"/>
              </a:rPr>
              <a:t>The nature of Richard’s work requires the qualities of a target-driven and forward looking individual, in order for a project to maintain momentum. Richard has these qualities and I have no hesitation in recommending him to you.”</a:t>
            </a:r>
            <a:endParaRPr lang="en-US" sz="1875" dirty="0"/>
          </a:p>
        </p:txBody>
      </p:sp>
      <p:sp>
        <p:nvSpPr>
          <p:cNvPr id="8" name="Shape 6"/>
          <p:cNvSpPr/>
          <p:nvPr/>
        </p:nvSpPr>
        <p:spPr>
          <a:xfrm>
            <a:off x="6464350" y="1676400"/>
            <a:ext cx="5359301" cy="3361133"/>
          </a:xfrm>
          <a:prstGeom prst="rect">
            <a:avLst/>
          </a:prstGeom>
          <a:solidFill>
            <a:srgbClr val="11479E"/>
          </a:solidFill>
          <a:ln/>
        </p:spPr>
        <p:txBody>
          <a:bodyPr/>
          <a:lstStyle/>
          <a:p>
            <a:endParaRPr lang="en-GB"/>
          </a:p>
        </p:txBody>
      </p:sp>
      <p:sp>
        <p:nvSpPr>
          <p:cNvPr id="9" name="Text 7"/>
          <p:cNvSpPr/>
          <p:nvPr/>
        </p:nvSpPr>
        <p:spPr>
          <a:xfrm>
            <a:off x="6788200" y="1981200"/>
            <a:ext cx="4852949" cy="2378869"/>
          </a:xfrm>
          <a:prstGeom prst="rect">
            <a:avLst/>
          </a:prstGeom>
          <a:noFill/>
          <a:ln/>
        </p:spPr>
        <p:txBody>
          <a:bodyPr wrap="square" lIns="25400" tIns="25400" rIns="25400" bIns="25400" rtlCol="0" anchor="t">
            <a:normAutofit lnSpcReduction="10000"/>
          </a:bodyPr>
          <a:lstStyle/>
          <a:p>
            <a:pPr marL="0" indent="0" algn="l">
              <a:lnSpc>
                <a:spcPct val="120774"/>
              </a:lnSpc>
              <a:buNone/>
            </a:pPr>
            <a:r>
              <a:rPr lang="en-US" sz="1950" dirty="0">
                <a:solidFill>
                  <a:srgbClr val="FFFFFF"/>
                </a:solidFill>
                <a:latin typeface="Arial" pitchFamily="34" charset="0"/>
                <a:ea typeface="Arial" pitchFamily="34" charset="-122"/>
                <a:cs typeface="Arial" pitchFamily="34" charset="-120"/>
              </a:rPr>
              <a:t>“Richard has a professional and methodical approach to telemarketing. He has good attention to detail, is persistent with a high level of personal and business integrity and understands the process of moving potential clients through the sales pipeline process”</a:t>
            </a:r>
            <a:endParaRPr lang="en-US" sz="1950" dirty="0"/>
          </a:p>
        </p:txBody>
      </p:sp>
      <p:sp>
        <p:nvSpPr>
          <p:cNvPr id="10" name="Shape 8"/>
          <p:cNvSpPr/>
          <p:nvPr/>
        </p:nvSpPr>
        <p:spPr>
          <a:xfrm>
            <a:off x="6464350" y="5342333"/>
            <a:ext cx="5359301" cy="2087762"/>
          </a:xfrm>
          <a:prstGeom prst="rect">
            <a:avLst/>
          </a:prstGeom>
          <a:solidFill>
            <a:srgbClr val="FFFFFF"/>
          </a:solidFill>
          <a:ln/>
        </p:spPr>
        <p:txBody>
          <a:bodyPr/>
          <a:lstStyle/>
          <a:p>
            <a:endParaRPr lang="en-GB"/>
          </a:p>
        </p:txBody>
      </p:sp>
      <p:sp>
        <p:nvSpPr>
          <p:cNvPr id="11" name="Shape 9"/>
          <p:cNvSpPr/>
          <p:nvPr/>
        </p:nvSpPr>
        <p:spPr>
          <a:xfrm flipH="1">
            <a:off x="6521348" y="5361383"/>
            <a:ext cx="45719" cy="2068711"/>
          </a:xfrm>
          <a:prstGeom prst="rect">
            <a:avLst/>
          </a:prstGeom>
          <a:solidFill>
            <a:srgbClr val="11479E"/>
          </a:solidFill>
          <a:ln/>
        </p:spPr>
        <p:txBody>
          <a:bodyPr/>
          <a:lstStyle/>
          <a:p>
            <a:endParaRPr lang="en-GB"/>
          </a:p>
        </p:txBody>
      </p:sp>
      <p:sp>
        <p:nvSpPr>
          <p:cNvPr id="12" name="Text 10"/>
          <p:cNvSpPr/>
          <p:nvPr/>
        </p:nvSpPr>
        <p:spPr>
          <a:xfrm>
            <a:off x="6864400" y="5467946"/>
            <a:ext cx="4774463" cy="1693068"/>
          </a:xfrm>
          <a:prstGeom prst="rect">
            <a:avLst/>
          </a:prstGeom>
          <a:noFill/>
          <a:ln/>
        </p:spPr>
        <p:txBody>
          <a:bodyPr wrap="square" lIns="25400" tIns="25400" rIns="25400" bIns="25400" rtlCol="0" anchor="t">
            <a:normAutofit lnSpcReduction="10000"/>
          </a:bodyPr>
          <a:lstStyle/>
          <a:p>
            <a:pPr marL="0" indent="0" algn="l">
              <a:lnSpc>
                <a:spcPct val="120774"/>
              </a:lnSpc>
              <a:buNone/>
            </a:pPr>
            <a:r>
              <a:rPr lang="en-US" sz="1950" dirty="0">
                <a:solidFill>
                  <a:srgbClr val="2C3A52"/>
                </a:solidFill>
                <a:latin typeface="Arial" pitchFamily="34" charset="0"/>
                <a:ea typeface="Arial" pitchFamily="34" charset="-122"/>
                <a:cs typeface="Arial" pitchFamily="34" charset="-120"/>
              </a:rPr>
              <a:t>“I have no reservations in recommending Richard. He is a man of integrity and does all that he promises. I could not do the work that he does, so I can only admire his determination and resolve.”</a:t>
            </a:r>
            <a:endParaRPr lang="en-US" sz="1950" dirty="0"/>
          </a:p>
        </p:txBody>
      </p:sp>
      <p:sp>
        <p:nvSpPr>
          <p:cNvPr id="13" name="Shape 11"/>
          <p:cNvSpPr/>
          <p:nvPr/>
        </p:nvSpPr>
        <p:spPr>
          <a:xfrm>
            <a:off x="12166550" y="1676400"/>
            <a:ext cx="5359301" cy="2035969"/>
          </a:xfrm>
          <a:prstGeom prst="rect">
            <a:avLst/>
          </a:prstGeom>
          <a:solidFill>
            <a:srgbClr val="FFFFFF"/>
          </a:solidFill>
          <a:ln/>
        </p:spPr>
        <p:txBody>
          <a:bodyPr/>
          <a:lstStyle/>
          <a:p>
            <a:endParaRPr lang="en-GB"/>
          </a:p>
        </p:txBody>
      </p:sp>
      <p:sp>
        <p:nvSpPr>
          <p:cNvPr id="14" name="Shape 12"/>
          <p:cNvSpPr/>
          <p:nvPr/>
        </p:nvSpPr>
        <p:spPr>
          <a:xfrm>
            <a:off x="12166550" y="1676400"/>
            <a:ext cx="76200" cy="2035969"/>
          </a:xfrm>
          <a:prstGeom prst="rect">
            <a:avLst/>
          </a:prstGeom>
          <a:solidFill>
            <a:srgbClr val="11479E"/>
          </a:solidFill>
          <a:ln/>
        </p:spPr>
        <p:txBody>
          <a:bodyPr/>
          <a:lstStyle/>
          <a:p>
            <a:endParaRPr lang="en-GB"/>
          </a:p>
        </p:txBody>
      </p:sp>
      <p:sp>
        <p:nvSpPr>
          <p:cNvPr id="15" name="Text 13"/>
          <p:cNvSpPr/>
          <p:nvPr/>
        </p:nvSpPr>
        <p:spPr>
          <a:xfrm>
            <a:off x="12566600" y="1981200"/>
            <a:ext cx="4774463" cy="1464469"/>
          </a:xfrm>
          <a:prstGeom prst="rect">
            <a:avLst/>
          </a:prstGeom>
          <a:noFill/>
          <a:ln/>
        </p:spPr>
        <p:txBody>
          <a:bodyPr wrap="square" lIns="25400" tIns="25400" rIns="25400" bIns="25400" rtlCol="0" anchor="t">
            <a:normAutofit/>
          </a:bodyPr>
          <a:lstStyle/>
          <a:p>
            <a:pPr marL="0" indent="0" algn="l">
              <a:lnSpc>
                <a:spcPct val="120774"/>
              </a:lnSpc>
              <a:buNone/>
            </a:pPr>
            <a:r>
              <a:rPr lang="en-US" sz="1950" dirty="0">
                <a:solidFill>
                  <a:srgbClr val="2C3A52"/>
                </a:solidFill>
                <a:latin typeface="Arial" pitchFamily="34" charset="0"/>
                <a:ea typeface="Arial" pitchFamily="34" charset="-122"/>
                <a:cs typeface="Arial" pitchFamily="34" charset="-120"/>
              </a:rPr>
              <a:t>“Thank you Richard for your endeavours with the CPD introductions. We have found them an excellent way of getting us in front of more people”</a:t>
            </a:r>
            <a:endParaRPr lang="en-US" sz="1950" dirty="0"/>
          </a:p>
        </p:txBody>
      </p:sp>
      <p:sp>
        <p:nvSpPr>
          <p:cNvPr id="16" name="Shape 14"/>
          <p:cNvSpPr/>
          <p:nvPr/>
        </p:nvSpPr>
        <p:spPr>
          <a:xfrm>
            <a:off x="12166550" y="3998716"/>
            <a:ext cx="5359301" cy="1735930"/>
          </a:xfrm>
          <a:prstGeom prst="rect">
            <a:avLst/>
          </a:prstGeom>
          <a:solidFill>
            <a:srgbClr val="FFFFFF"/>
          </a:solidFill>
          <a:ln/>
        </p:spPr>
        <p:txBody>
          <a:bodyPr/>
          <a:lstStyle/>
          <a:p>
            <a:endParaRPr lang="en-GB"/>
          </a:p>
        </p:txBody>
      </p:sp>
      <p:sp>
        <p:nvSpPr>
          <p:cNvPr id="17" name="Shape 15"/>
          <p:cNvSpPr/>
          <p:nvPr/>
        </p:nvSpPr>
        <p:spPr>
          <a:xfrm>
            <a:off x="12166550" y="4055269"/>
            <a:ext cx="76200" cy="1679377"/>
          </a:xfrm>
          <a:prstGeom prst="rect">
            <a:avLst/>
          </a:prstGeom>
          <a:solidFill>
            <a:srgbClr val="EF5B2A"/>
          </a:solidFill>
          <a:ln/>
        </p:spPr>
        <p:txBody>
          <a:bodyPr/>
          <a:lstStyle/>
          <a:p>
            <a:endParaRPr lang="en-GB"/>
          </a:p>
        </p:txBody>
      </p:sp>
      <p:sp>
        <p:nvSpPr>
          <p:cNvPr id="18" name="Text 16"/>
          <p:cNvSpPr/>
          <p:nvPr/>
        </p:nvSpPr>
        <p:spPr>
          <a:xfrm>
            <a:off x="12566600" y="4360069"/>
            <a:ext cx="4774463" cy="1107877"/>
          </a:xfrm>
          <a:prstGeom prst="rect">
            <a:avLst/>
          </a:prstGeom>
          <a:noFill/>
          <a:ln/>
        </p:spPr>
        <p:txBody>
          <a:bodyPr wrap="square" lIns="25400" tIns="25400" rIns="25400" bIns="25400" rtlCol="0" anchor="t">
            <a:normAutofit/>
          </a:bodyPr>
          <a:lstStyle/>
          <a:p>
            <a:pPr marL="0" indent="0" algn="l">
              <a:lnSpc>
                <a:spcPct val="120774"/>
              </a:lnSpc>
              <a:buNone/>
            </a:pPr>
            <a:r>
              <a:rPr lang="en-US" sz="1950" dirty="0">
                <a:solidFill>
                  <a:srgbClr val="2C3A52"/>
                </a:solidFill>
                <a:latin typeface="Arial" pitchFamily="34" charset="0"/>
                <a:ea typeface="Arial" pitchFamily="34" charset="-122"/>
                <a:cs typeface="Arial" pitchFamily="34" charset="-120"/>
              </a:rPr>
              <a:t>“Thank you Richard for not treating me like an idiot and for not trying to sell me something straightaway”</a:t>
            </a:r>
            <a:endParaRPr lang="en-US" sz="1950" dirty="0"/>
          </a:p>
        </p:txBody>
      </p:sp>
      <p:sp>
        <p:nvSpPr>
          <p:cNvPr id="19" name="Shape 17"/>
          <p:cNvSpPr/>
          <p:nvPr/>
        </p:nvSpPr>
        <p:spPr>
          <a:xfrm>
            <a:off x="12166550" y="5962650"/>
            <a:ext cx="5359301" cy="1467445"/>
          </a:xfrm>
          <a:prstGeom prst="rect">
            <a:avLst/>
          </a:prstGeom>
          <a:solidFill>
            <a:srgbClr val="EF5B2A"/>
          </a:solidFill>
          <a:ln/>
        </p:spPr>
        <p:txBody>
          <a:bodyPr/>
          <a:lstStyle/>
          <a:p>
            <a:endParaRPr lang="en-GB"/>
          </a:p>
        </p:txBody>
      </p:sp>
      <p:sp>
        <p:nvSpPr>
          <p:cNvPr id="20" name="Text 18"/>
          <p:cNvSpPr/>
          <p:nvPr/>
        </p:nvSpPr>
        <p:spPr>
          <a:xfrm>
            <a:off x="12490400" y="6077547"/>
            <a:ext cx="4852949" cy="1083468"/>
          </a:xfrm>
          <a:prstGeom prst="rect">
            <a:avLst/>
          </a:prstGeom>
          <a:noFill/>
          <a:ln/>
        </p:spPr>
        <p:txBody>
          <a:bodyPr wrap="square" lIns="25400" tIns="25400" rIns="25400" bIns="25400" rtlCol="0" anchor="t">
            <a:normAutofit/>
          </a:bodyPr>
          <a:lstStyle/>
          <a:p>
            <a:pPr marL="0" indent="0" algn="l">
              <a:lnSpc>
                <a:spcPct val="114706"/>
              </a:lnSpc>
              <a:buNone/>
            </a:pPr>
            <a:r>
              <a:rPr lang="en-US" sz="2250" dirty="0">
                <a:solidFill>
                  <a:srgbClr val="FFFFFF"/>
                </a:solidFill>
                <a:latin typeface="Arial" pitchFamily="34" charset="0"/>
                <a:ea typeface="Arial" pitchFamily="34" charset="-122"/>
                <a:cs typeface="Arial" pitchFamily="34" charset="-120"/>
              </a:rPr>
              <a:t>“I see Richard as a bulldog with Labrador traits”</a:t>
            </a:r>
            <a:endParaRPr lang="en-US" sz="2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11479E"/>
        </a:solidFill>
        <a:effectLst/>
      </p:bgPr>
    </p:bg>
    <p:spTree>
      <p:nvGrpSpPr>
        <p:cNvPr id="1" name=""/>
        <p:cNvGrpSpPr/>
        <p:nvPr/>
      </p:nvGrpSpPr>
      <p:grpSpPr>
        <a:xfrm>
          <a:off x="0" y="0"/>
          <a:ext cx="0" cy="0"/>
          <a:chOff x="0" y="0"/>
          <a:chExt cx="0" cy="0"/>
        </a:xfrm>
      </p:grpSpPr>
      <p:sp>
        <p:nvSpPr>
          <p:cNvPr id="2" name="Shape 0"/>
          <p:cNvSpPr/>
          <p:nvPr/>
        </p:nvSpPr>
        <p:spPr>
          <a:xfrm>
            <a:off x="838200" y="3655814"/>
            <a:ext cx="1143000" cy="95250"/>
          </a:xfrm>
          <a:prstGeom prst="rect">
            <a:avLst/>
          </a:prstGeom>
          <a:solidFill>
            <a:srgbClr val="EF5B2A"/>
          </a:solidFill>
          <a:ln/>
        </p:spPr>
        <p:txBody>
          <a:bodyPr/>
          <a:lstStyle/>
          <a:p>
            <a:endParaRPr lang="en-GB"/>
          </a:p>
        </p:txBody>
      </p:sp>
      <p:sp>
        <p:nvSpPr>
          <p:cNvPr id="3" name="Text 1"/>
          <p:cNvSpPr/>
          <p:nvPr/>
        </p:nvSpPr>
        <p:spPr>
          <a:xfrm>
            <a:off x="838200" y="4132064"/>
            <a:ext cx="10226040" cy="1104900"/>
          </a:xfrm>
          <a:prstGeom prst="rect">
            <a:avLst/>
          </a:prstGeom>
          <a:noFill/>
          <a:ln/>
        </p:spPr>
        <p:txBody>
          <a:bodyPr wrap="square" lIns="25400" tIns="25400" rIns="25400" bIns="25400" rtlCol="0" anchor="t">
            <a:normAutofit lnSpcReduction="10000"/>
          </a:bodyPr>
          <a:lstStyle/>
          <a:p>
            <a:pPr marL="0" indent="0" algn="l">
              <a:lnSpc>
                <a:spcPct val="86822"/>
              </a:lnSpc>
              <a:buNone/>
            </a:pPr>
            <a:r>
              <a:rPr lang="en-US" sz="8400" b="1" kern="0" spc="-168" dirty="0">
                <a:solidFill>
                  <a:srgbClr val="FFFFFF"/>
                </a:solidFill>
                <a:latin typeface="Arial" pitchFamily="34" charset="0"/>
                <a:ea typeface="Arial" pitchFamily="34" charset="-122"/>
                <a:cs typeface="Arial" pitchFamily="34" charset="-120"/>
              </a:rPr>
              <a:t>Thank you!</a:t>
            </a:r>
            <a:endParaRPr lang="en-US" sz="8400" dirty="0"/>
          </a:p>
        </p:txBody>
      </p:sp>
      <p:sp>
        <p:nvSpPr>
          <p:cNvPr id="4" name="Text 2"/>
          <p:cNvSpPr/>
          <p:nvPr/>
        </p:nvSpPr>
        <p:spPr>
          <a:xfrm>
            <a:off x="838200" y="5617964"/>
            <a:ext cx="8633460" cy="1051322"/>
          </a:xfrm>
          <a:prstGeom prst="rect">
            <a:avLst/>
          </a:prstGeom>
          <a:noFill/>
          <a:ln/>
        </p:spPr>
        <p:txBody>
          <a:bodyPr wrap="square" lIns="25400" tIns="25400" rIns="25400" bIns="25400" rtlCol="0" anchor="t">
            <a:normAutofit lnSpcReduction="10000"/>
          </a:bodyPr>
          <a:lstStyle/>
          <a:p>
            <a:pPr marL="0" indent="0" algn="l">
              <a:lnSpc>
                <a:spcPct val="123721"/>
              </a:lnSpc>
              <a:buNone/>
            </a:pPr>
            <a:r>
              <a:rPr lang="en-US" sz="2850" dirty="0">
                <a:solidFill>
                  <a:srgbClr val="DCE6F8"/>
                </a:solidFill>
                <a:latin typeface="Arial" pitchFamily="34" charset="0"/>
                <a:ea typeface="Arial" pitchFamily="34" charset="-122"/>
                <a:cs typeface="Arial" pitchFamily="34" charset="-120"/>
              </a:rPr>
              <a:t>Hands on, professional lead generation, sales and marketing support for business owners.</a:t>
            </a:r>
            <a:endParaRPr lang="en-US" sz="2850" dirty="0"/>
          </a:p>
        </p:txBody>
      </p:sp>
      <p:sp>
        <p:nvSpPr>
          <p:cNvPr id="5" name="Shape 3"/>
          <p:cNvSpPr/>
          <p:nvPr/>
        </p:nvSpPr>
        <p:spPr>
          <a:xfrm>
            <a:off x="10972800" y="0"/>
            <a:ext cx="7315200" cy="10287000"/>
          </a:xfrm>
          <a:prstGeom prst="rect">
            <a:avLst/>
          </a:prstGeom>
          <a:solidFill>
            <a:srgbClr val="FFFFFF"/>
          </a:solidFill>
          <a:ln/>
        </p:spPr>
        <p:txBody>
          <a:bodyPr/>
          <a:lstStyle/>
          <a:p>
            <a:endParaRPr lang="en-GB"/>
          </a:p>
        </p:txBody>
      </p:sp>
      <p:pic>
        <p:nvPicPr>
          <p:cNvPr id="6" name="Image 0" descr="preencoded.png"/>
          <p:cNvPicPr>
            <a:picLocks noChangeAspect="1"/>
          </p:cNvPicPr>
          <p:nvPr/>
        </p:nvPicPr>
        <p:blipFill>
          <a:blip r:embed="rId3"/>
          <a:stretch>
            <a:fillRect/>
          </a:stretch>
        </p:blipFill>
        <p:spPr>
          <a:xfrm>
            <a:off x="11001375" y="1654522"/>
            <a:ext cx="5219700" cy="3695700"/>
          </a:xfrm>
          <a:prstGeom prst="rect">
            <a:avLst/>
          </a:prstGeom>
        </p:spPr>
      </p:pic>
      <p:sp>
        <p:nvSpPr>
          <p:cNvPr id="7" name="Text 4"/>
          <p:cNvSpPr/>
          <p:nvPr/>
        </p:nvSpPr>
        <p:spPr>
          <a:xfrm>
            <a:off x="11734800" y="4350097"/>
            <a:ext cx="6370320" cy="304800"/>
          </a:xfrm>
          <a:prstGeom prst="rect">
            <a:avLst/>
          </a:prstGeom>
          <a:noFill/>
          <a:ln/>
        </p:spPr>
        <p:txBody>
          <a:bodyPr wrap="square" lIns="25400" tIns="25400" rIns="25400" bIns="25400" rtlCol="0" anchor="t">
            <a:normAutofit lnSpcReduction="10000"/>
          </a:bodyPr>
          <a:lstStyle/>
          <a:p>
            <a:pPr marL="0" indent="0" algn="l">
              <a:buNone/>
            </a:pPr>
            <a:r>
              <a:rPr lang="en-US" sz="1800" b="1" kern="0" spc="216" dirty="0">
                <a:solidFill>
                  <a:srgbClr val="EF5B2A"/>
                </a:solidFill>
                <a:latin typeface="Arial" pitchFamily="34" charset="0"/>
                <a:ea typeface="Arial" pitchFamily="34" charset="-122"/>
                <a:cs typeface="Arial" pitchFamily="34" charset="-120"/>
              </a:rPr>
              <a:t>PHONE</a:t>
            </a:r>
            <a:endParaRPr lang="en-US" sz="1800" dirty="0"/>
          </a:p>
        </p:txBody>
      </p:sp>
      <p:sp>
        <p:nvSpPr>
          <p:cNvPr id="8" name="Text 5"/>
          <p:cNvSpPr/>
          <p:nvPr/>
        </p:nvSpPr>
        <p:spPr>
          <a:xfrm>
            <a:off x="11734800" y="4692997"/>
            <a:ext cx="6370320" cy="499021"/>
          </a:xfrm>
          <a:prstGeom prst="rect">
            <a:avLst/>
          </a:prstGeom>
          <a:noFill/>
          <a:ln/>
        </p:spPr>
        <p:txBody>
          <a:bodyPr wrap="square" lIns="25400" tIns="25400" rIns="25400" bIns="25400" rtlCol="0" anchor="t">
            <a:normAutofit lnSpcReduction="10000"/>
          </a:bodyPr>
          <a:lstStyle/>
          <a:p>
            <a:pPr marL="0" indent="0" algn="l">
              <a:lnSpc>
                <a:spcPct val="96800"/>
              </a:lnSpc>
              <a:buNone/>
            </a:pPr>
            <a:r>
              <a:rPr lang="en-US" sz="3300" dirty="0">
                <a:solidFill>
                  <a:srgbClr val="11479E"/>
                </a:solidFill>
                <a:latin typeface="Arial" pitchFamily="34" charset="0"/>
                <a:ea typeface="Arial" pitchFamily="34" charset="-122"/>
                <a:cs typeface="Arial" pitchFamily="34" charset="-120"/>
              </a:rPr>
              <a:t>07708 096532</a:t>
            </a:r>
            <a:endParaRPr lang="en-US" sz="3300" dirty="0"/>
          </a:p>
        </p:txBody>
      </p:sp>
      <p:sp>
        <p:nvSpPr>
          <p:cNvPr id="9" name="Text 6"/>
          <p:cNvSpPr/>
          <p:nvPr/>
        </p:nvSpPr>
        <p:spPr>
          <a:xfrm>
            <a:off x="11734800" y="5477768"/>
            <a:ext cx="6370320" cy="304800"/>
          </a:xfrm>
          <a:prstGeom prst="rect">
            <a:avLst/>
          </a:prstGeom>
          <a:noFill/>
          <a:ln/>
        </p:spPr>
        <p:txBody>
          <a:bodyPr wrap="square" lIns="25400" tIns="25400" rIns="25400" bIns="25400" rtlCol="0" anchor="t">
            <a:normAutofit lnSpcReduction="10000"/>
          </a:bodyPr>
          <a:lstStyle/>
          <a:p>
            <a:pPr marL="0" indent="0" algn="l">
              <a:buNone/>
            </a:pPr>
            <a:r>
              <a:rPr lang="en-US" sz="1800" b="1" kern="0" spc="216" dirty="0">
                <a:solidFill>
                  <a:srgbClr val="EF5B2A"/>
                </a:solidFill>
                <a:latin typeface="Arial" pitchFamily="34" charset="0"/>
                <a:ea typeface="Arial" pitchFamily="34" charset="-122"/>
                <a:cs typeface="Arial" pitchFamily="34" charset="-120"/>
              </a:rPr>
              <a:t>EMAIL</a:t>
            </a:r>
            <a:endParaRPr lang="en-US" sz="1800" dirty="0"/>
          </a:p>
        </p:txBody>
      </p:sp>
      <p:sp>
        <p:nvSpPr>
          <p:cNvPr id="10" name="Text 7"/>
          <p:cNvSpPr/>
          <p:nvPr/>
        </p:nvSpPr>
        <p:spPr>
          <a:xfrm>
            <a:off x="11734800" y="5820668"/>
            <a:ext cx="6370320" cy="472380"/>
          </a:xfrm>
          <a:prstGeom prst="rect">
            <a:avLst/>
          </a:prstGeom>
          <a:noFill/>
          <a:ln/>
        </p:spPr>
        <p:txBody>
          <a:bodyPr wrap="square" lIns="25400" tIns="25400" rIns="25400" bIns="25400" rtlCol="0" anchor="t">
            <a:normAutofit lnSpcReduction="10000"/>
          </a:bodyPr>
          <a:lstStyle/>
          <a:p>
            <a:pPr marL="0" indent="0" algn="l">
              <a:lnSpc>
                <a:spcPct val="106047"/>
              </a:lnSpc>
              <a:buNone/>
            </a:pPr>
            <a:r>
              <a:rPr lang="en-US" sz="2850" dirty="0">
                <a:solidFill>
                  <a:srgbClr val="11479E"/>
                </a:solidFill>
                <a:latin typeface="Arial" pitchFamily="34" charset="0"/>
                <a:ea typeface="Arial" pitchFamily="34" charset="-122"/>
                <a:cs typeface="Arial" pitchFamily="34" charset="-120"/>
              </a:rPr>
              <a:t>richard@newerafi.co.uk</a:t>
            </a:r>
            <a:endParaRPr lang="en-US" sz="2850" dirty="0"/>
          </a:p>
        </p:txBody>
      </p:sp>
      <p:sp>
        <p:nvSpPr>
          <p:cNvPr id="11" name="Text 8"/>
          <p:cNvSpPr/>
          <p:nvPr/>
        </p:nvSpPr>
        <p:spPr>
          <a:xfrm>
            <a:off x="11734800" y="6578798"/>
            <a:ext cx="6370320" cy="304800"/>
          </a:xfrm>
          <a:prstGeom prst="rect">
            <a:avLst/>
          </a:prstGeom>
          <a:noFill/>
          <a:ln/>
        </p:spPr>
        <p:txBody>
          <a:bodyPr wrap="square" lIns="25400" tIns="25400" rIns="25400" bIns="25400" rtlCol="0" anchor="t">
            <a:normAutofit lnSpcReduction="10000"/>
          </a:bodyPr>
          <a:lstStyle/>
          <a:p>
            <a:pPr marL="0" indent="0" algn="l">
              <a:buNone/>
            </a:pPr>
            <a:r>
              <a:rPr lang="en-US" sz="1800" b="1" kern="0" spc="216" dirty="0">
                <a:solidFill>
                  <a:srgbClr val="EF5B2A"/>
                </a:solidFill>
                <a:latin typeface="Arial" pitchFamily="34" charset="0"/>
                <a:ea typeface="Arial" pitchFamily="34" charset="-122"/>
                <a:cs typeface="Arial" pitchFamily="34" charset="-120"/>
              </a:rPr>
              <a:t>WEB</a:t>
            </a:r>
            <a:endParaRPr lang="en-US" sz="1800" dirty="0"/>
          </a:p>
        </p:txBody>
      </p:sp>
      <p:sp>
        <p:nvSpPr>
          <p:cNvPr id="12" name="Text 9"/>
          <p:cNvSpPr/>
          <p:nvPr/>
        </p:nvSpPr>
        <p:spPr>
          <a:xfrm>
            <a:off x="11734800" y="6921698"/>
            <a:ext cx="6370320" cy="472380"/>
          </a:xfrm>
          <a:prstGeom prst="rect">
            <a:avLst/>
          </a:prstGeom>
          <a:noFill/>
          <a:ln/>
        </p:spPr>
        <p:txBody>
          <a:bodyPr wrap="square" lIns="25400" tIns="25400" rIns="25400" bIns="25400" rtlCol="0" anchor="t">
            <a:normAutofit lnSpcReduction="10000"/>
          </a:bodyPr>
          <a:lstStyle/>
          <a:p>
            <a:pPr marL="0" indent="0" algn="l">
              <a:lnSpc>
                <a:spcPct val="106047"/>
              </a:lnSpc>
              <a:buNone/>
            </a:pPr>
            <a:r>
              <a:rPr lang="en-US" sz="2850" dirty="0">
                <a:solidFill>
                  <a:srgbClr val="11479E"/>
                </a:solidFill>
                <a:latin typeface="Arial" pitchFamily="34" charset="0"/>
                <a:ea typeface="Arial" pitchFamily="34" charset="-122"/>
                <a:cs typeface="Arial" pitchFamily="34" charset="-120"/>
              </a:rPr>
              <a:t>www.newerafi.co.uk</a:t>
            </a:r>
            <a:endParaRPr lang="en-US" sz="2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TotalTime>
  <Words>914</Words>
  <Application>Microsoft Office PowerPoint</Application>
  <PresentationFormat>Custom</PresentationFormat>
  <Paragraphs>97</Paragraphs>
  <Slides>9</Slides>
  <Notes>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9</vt:i4>
      </vt:variant>
    </vt:vector>
  </HeadingPairs>
  <TitlesOfParts>
    <vt:vector size="11"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Richard Bull-Domican</cp:lastModifiedBy>
  <cp:revision>1</cp:revision>
  <dcterms:created xsi:type="dcterms:W3CDTF">2026-09-06T18:36:17Z</dcterms:created>
  <dcterms:modified xsi:type="dcterms:W3CDTF">2026-09-06T18:52:42Z</dcterms:modified>
</cp:coreProperties>
</file>